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8" r:id="rId5"/>
    <p:sldId id="260" r:id="rId6"/>
    <p:sldId id="261" r:id="rId7"/>
    <p:sldId id="263" r:id="rId8"/>
    <p:sldId id="265" r:id="rId9"/>
    <p:sldId id="266" r:id="rId10"/>
    <p:sldId id="267"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62F98-C0AE-472D-82FC-1BF9BE2DC640}" v="1" dt="2021-08-27T06:18:23.709"/>
    <p1510:client id="{B6792716-41FE-4C5E-9A90-F61B1D28AFB1}" v="2" dt="2021-10-27T09:11:05.30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020" autoAdjust="0"/>
  </p:normalViewPr>
  <p:slideViewPr>
    <p:cSldViewPr>
      <p:cViewPr varScale="1">
        <p:scale>
          <a:sx n="93" d="100"/>
          <a:sy n="93" d="100"/>
        </p:scale>
        <p:origin x="114"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gard Arnesen" userId="S::vegard.arnesen_frogn.kommune.no#ext#@storfollo.onmicrosoft.com::1a065a98-8d03-4575-99a6-8e1e2228f1c3" providerId="AD" clId="Web-{03E62F98-C0AE-472D-82FC-1BF9BE2DC640}"/>
    <pc:docChg chg="modSld">
      <pc:chgData name="Vegard Arnesen" userId="S::vegard.arnesen_frogn.kommune.no#ext#@storfollo.onmicrosoft.com::1a065a98-8d03-4575-99a6-8e1e2228f1c3" providerId="AD" clId="Web-{03E62F98-C0AE-472D-82FC-1BF9BE2DC640}" dt="2021-08-27T06:18:23.709" v="0"/>
      <pc:docMkLst>
        <pc:docMk/>
      </pc:docMkLst>
      <pc:sldChg chg="addSp">
        <pc:chgData name="Vegard Arnesen" userId="S::vegard.arnesen_frogn.kommune.no#ext#@storfollo.onmicrosoft.com::1a065a98-8d03-4575-99a6-8e1e2228f1c3" providerId="AD" clId="Web-{03E62F98-C0AE-472D-82FC-1BF9BE2DC640}" dt="2021-08-27T06:18:23.709" v="0"/>
        <pc:sldMkLst>
          <pc:docMk/>
          <pc:sldMk cId="1308441761" sldId="265"/>
        </pc:sldMkLst>
        <pc:spChg chg="add">
          <ac:chgData name="Vegard Arnesen" userId="S::vegard.arnesen_frogn.kommune.no#ext#@storfollo.onmicrosoft.com::1a065a98-8d03-4575-99a6-8e1e2228f1c3" providerId="AD" clId="Web-{03E62F98-C0AE-472D-82FC-1BF9BE2DC640}" dt="2021-08-27T06:18:23.709" v="0"/>
          <ac:spMkLst>
            <pc:docMk/>
            <pc:sldMk cId="1308441761" sldId="265"/>
            <ac:spMk id="14" creationId="{20D293A3-D19D-433C-8152-455B0C192E2A}"/>
          </ac:spMkLst>
        </pc:spChg>
      </pc:sldChg>
    </pc:docChg>
  </pc:docChgLst>
  <pc:docChgLst>
    <pc:chgData name="Marianne Dahl Martinsen" userId="7560708e-b1bd-40b8-a53f-8bc9fd5687c9" providerId="ADAL" clId="{B4BA23BF-BC6C-44E2-8F25-231FE7B0AC95}"/>
    <pc:docChg chg="modSld">
      <pc:chgData name="Marianne Dahl Martinsen" userId="7560708e-b1bd-40b8-a53f-8bc9fd5687c9" providerId="ADAL" clId="{B4BA23BF-BC6C-44E2-8F25-231FE7B0AC95}" dt="2021-06-14T11:41:27.089" v="12" actId="122"/>
      <pc:docMkLst>
        <pc:docMk/>
      </pc:docMkLst>
      <pc:sldChg chg="modSp mod">
        <pc:chgData name="Marianne Dahl Martinsen" userId="7560708e-b1bd-40b8-a53f-8bc9fd5687c9" providerId="ADAL" clId="{B4BA23BF-BC6C-44E2-8F25-231FE7B0AC95}" dt="2021-06-14T11:41:27.089" v="12" actId="122"/>
        <pc:sldMkLst>
          <pc:docMk/>
          <pc:sldMk cId="3609825588" sldId="268"/>
        </pc:sldMkLst>
        <pc:spChg chg="mod">
          <ac:chgData name="Marianne Dahl Martinsen" userId="7560708e-b1bd-40b8-a53f-8bc9fd5687c9" providerId="ADAL" clId="{B4BA23BF-BC6C-44E2-8F25-231FE7B0AC95}" dt="2021-06-14T11:41:27.089" v="12" actId="122"/>
          <ac:spMkLst>
            <pc:docMk/>
            <pc:sldMk cId="3609825588" sldId="268"/>
            <ac:spMk id="4" creationId="{EAC7A578-9530-478E-A7CE-D5B5BD701CFD}"/>
          </ac:spMkLst>
        </pc:spChg>
      </pc:sldChg>
    </pc:docChg>
  </pc:docChgLst>
  <pc:docChgLst>
    <pc:chgData name="Anders Hermansen" userId="S::anders.hermansen@storfolloikt.no::8c285655-aa5d-47f5-8d31-f1fa74eeb719" providerId="AD" clId="Web-{B6792716-41FE-4C5E-9A90-F61B1D28AFB1}"/>
    <pc:docChg chg="modSld">
      <pc:chgData name="Anders Hermansen" userId="S::anders.hermansen@storfolloikt.no::8c285655-aa5d-47f5-8d31-f1fa74eeb719" providerId="AD" clId="Web-{B6792716-41FE-4C5E-9A90-F61B1D28AFB1}" dt="2021-10-27T09:11:05.302" v="1"/>
      <pc:docMkLst>
        <pc:docMk/>
      </pc:docMkLst>
      <pc:sldChg chg="delSp modSp">
        <pc:chgData name="Anders Hermansen" userId="S::anders.hermansen@storfolloikt.no::8c285655-aa5d-47f5-8d31-f1fa74eeb719" providerId="AD" clId="Web-{B6792716-41FE-4C5E-9A90-F61B1D28AFB1}" dt="2021-10-27T09:11:05.302" v="1"/>
        <pc:sldMkLst>
          <pc:docMk/>
          <pc:sldMk cId="1308441761" sldId="265"/>
        </pc:sldMkLst>
        <pc:spChg chg="del mod">
          <ac:chgData name="Anders Hermansen" userId="S::anders.hermansen@storfolloikt.no::8c285655-aa5d-47f5-8d31-f1fa74eeb719" providerId="AD" clId="Web-{B6792716-41FE-4C5E-9A90-F61B1D28AFB1}" dt="2021-10-27T09:11:05.302" v="1"/>
          <ac:spMkLst>
            <pc:docMk/>
            <pc:sldMk cId="1308441761" sldId="265"/>
            <ac:spMk id="14" creationId="{20D293A3-D19D-433C-8152-455B0C192E2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8B777-7EDE-4703-BE4F-B5819A083E16}" type="doc">
      <dgm:prSet loTypeId="urn:microsoft.com/office/officeart/2005/8/layout/hProcess9" loCatId="process" qsTypeId="urn:microsoft.com/office/officeart/2005/8/quickstyle/simple1" qsCatId="simple" csTypeId="urn:microsoft.com/office/officeart/2005/8/colors/accent1_2" csCatId="accent1" phldr="1"/>
      <dgm:spPr/>
    </dgm:pt>
    <dgm:pt modelId="{A9883853-0312-45A4-98AA-1AA987106827}">
      <dgm:prSet phldrT="[Text]"/>
      <dgm:spPr/>
      <dgm:t>
        <a:bodyPr/>
        <a:lstStyle/>
        <a:p>
          <a:endParaRPr lang="nb-NO" dirty="0"/>
        </a:p>
        <a:p>
          <a:r>
            <a:rPr lang="nb-NO" dirty="0"/>
            <a:t>Samle inn data</a:t>
          </a:r>
        </a:p>
        <a:p>
          <a:endParaRPr lang="nb-NO" dirty="0"/>
        </a:p>
      </dgm:t>
    </dgm:pt>
    <dgm:pt modelId="{47738A75-D977-4804-8972-FF64F5633260}" type="parTrans" cxnId="{1EB95DE7-8845-4434-93AD-D2BC6E9745F8}">
      <dgm:prSet/>
      <dgm:spPr/>
      <dgm:t>
        <a:bodyPr/>
        <a:lstStyle/>
        <a:p>
          <a:endParaRPr lang="nb-NO"/>
        </a:p>
      </dgm:t>
    </dgm:pt>
    <dgm:pt modelId="{237B8221-E125-405D-BC38-01685B6EDB84}" type="sibTrans" cxnId="{1EB95DE7-8845-4434-93AD-D2BC6E9745F8}">
      <dgm:prSet/>
      <dgm:spPr/>
      <dgm:t>
        <a:bodyPr/>
        <a:lstStyle/>
        <a:p>
          <a:endParaRPr lang="nb-NO"/>
        </a:p>
      </dgm:t>
    </dgm:pt>
    <dgm:pt modelId="{D6FF52D2-C72B-4CE7-A102-4F1A21B2A30A}">
      <dgm:prSet phldrT="[Text]"/>
      <dgm:spPr/>
      <dgm:t>
        <a:bodyPr/>
        <a:lstStyle/>
        <a:p>
          <a:r>
            <a:rPr lang="nb-NO" dirty="0"/>
            <a:t>Analyse</a:t>
          </a:r>
        </a:p>
      </dgm:t>
    </dgm:pt>
    <dgm:pt modelId="{8618378E-24EA-4887-8F8A-C2AF750BCC49}" type="parTrans" cxnId="{9CFDC4ED-2908-4588-B712-FBE59823E714}">
      <dgm:prSet/>
      <dgm:spPr/>
      <dgm:t>
        <a:bodyPr/>
        <a:lstStyle/>
        <a:p>
          <a:endParaRPr lang="nb-NO"/>
        </a:p>
      </dgm:t>
    </dgm:pt>
    <dgm:pt modelId="{56AD78FA-50E1-48F6-B50D-4D82FD8B142D}" type="sibTrans" cxnId="{9CFDC4ED-2908-4588-B712-FBE59823E714}">
      <dgm:prSet/>
      <dgm:spPr/>
      <dgm:t>
        <a:bodyPr/>
        <a:lstStyle/>
        <a:p>
          <a:endParaRPr lang="nb-NO"/>
        </a:p>
      </dgm:t>
    </dgm:pt>
    <dgm:pt modelId="{E22E7A9E-F8D2-4E36-BD44-590F8CB8C58A}">
      <dgm:prSet phldrT="[Text]"/>
      <dgm:spPr/>
      <dgm:t>
        <a:bodyPr/>
        <a:lstStyle/>
        <a:p>
          <a:r>
            <a:rPr lang="nb-NO" dirty="0"/>
            <a:t>Konklusjon</a:t>
          </a:r>
        </a:p>
      </dgm:t>
    </dgm:pt>
    <dgm:pt modelId="{4A1CAA98-D0DE-44F3-A5DE-C40BF5F8A0B7}" type="parTrans" cxnId="{B3D9D700-F85B-4E83-B96A-9B14F6FF41F6}">
      <dgm:prSet/>
      <dgm:spPr/>
      <dgm:t>
        <a:bodyPr/>
        <a:lstStyle/>
        <a:p>
          <a:endParaRPr lang="nb-NO"/>
        </a:p>
      </dgm:t>
    </dgm:pt>
    <dgm:pt modelId="{9D369DEC-0550-4CFB-94BA-D1C04FEBFA84}" type="sibTrans" cxnId="{B3D9D700-F85B-4E83-B96A-9B14F6FF41F6}">
      <dgm:prSet/>
      <dgm:spPr/>
      <dgm:t>
        <a:bodyPr/>
        <a:lstStyle/>
        <a:p>
          <a:endParaRPr lang="nb-NO"/>
        </a:p>
      </dgm:t>
    </dgm:pt>
    <dgm:pt modelId="{62C51EA8-92AB-4B63-88D6-17C877C4AB87}" type="pres">
      <dgm:prSet presAssocID="{76F8B777-7EDE-4703-BE4F-B5819A083E16}" presName="CompostProcess" presStyleCnt="0">
        <dgm:presLayoutVars>
          <dgm:dir/>
          <dgm:resizeHandles val="exact"/>
        </dgm:presLayoutVars>
      </dgm:prSet>
      <dgm:spPr/>
    </dgm:pt>
    <dgm:pt modelId="{EA971A99-6B12-4DD8-89D5-1156F0C905DE}" type="pres">
      <dgm:prSet presAssocID="{76F8B777-7EDE-4703-BE4F-B5819A083E16}" presName="arrow" presStyleLbl="bgShp" presStyleIdx="0" presStyleCnt="1" custScaleX="117647" custScaleY="33849" custLinFactNeighborX="3714" custLinFactNeighborY="-32872"/>
      <dgm:spPr/>
    </dgm:pt>
    <dgm:pt modelId="{CC5B5912-815A-40B5-A00F-95CF1F86728A}" type="pres">
      <dgm:prSet presAssocID="{76F8B777-7EDE-4703-BE4F-B5819A083E16}" presName="linearProcess" presStyleCnt="0"/>
      <dgm:spPr/>
    </dgm:pt>
    <dgm:pt modelId="{0CEFD4E7-A186-4A95-95E1-2DBDF263FC89}" type="pres">
      <dgm:prSet presAssocID="{A9883853-0312-45A4-98AA-1AA987106827}" presName="textNode" presStyleLbl="node1" presStyleIdx="0" presStyleCnt="3">
        <dgm:presLayoutVars>
          <dgm:bulletEnabled val="1"/>
        </dgm:presLayoutVars>
      </dgm:prSet>
      <dgm:spPr/>
    </dgm:pt>
    <dgm:pt modelId="{DB129633-9883-47AB-BE3F-D8D139EB0B07}" type="pres">
      <dgm:prSet presAssocID="{237B8221-E125-405D-BC38-01685B6EDB84}" presName="sibTrans" presStyleCnt="0"/>
      <dgm:spPr/>
    </dgm:pt>
    <dgm:pt modelId="{7BD4B7D3-309D-4861-8410-948A1A80ABAF}" type="pres">
      <dgm:prSet presAssocID="{D6FF52D2-C72B-4CE7-A102-4F1A21B2A30A}" presName="textNode" presStyleLbl="node1" presStyleIdx="1" presStyleCnt="3">
        <dgm:presLayoutVars>
          <dgm:bulletEnabled val="1"/>
        </dgm:presLayoutVars>
      </dgm:prSet>
      <dgm:spPr/>
    </dgm:pt>
    <dgm:pt modelId="{CDA8B5F7-61E1-4F28-9196-188A458E0F8F}" type="pres">
      <dgm:prSet presAssocID="{56AD78FA-50E1-48F6-B50D-4D82FD8B142D}" presName="sibTrans" presStyleCnt="0"/>
      <dgm:spPr/>
    </dgm:pt>
    <dgm:pt modelId="{BC12BC2C-9B68-4601-B50F-95A9EA58131E}" type="pres">
      <dgm:prSet presAssocID="{E22E7A9E-F8D2-4E36-BD44-590F8CB8C58A}" presName="textNode" presStyleLbl="node1" presStyleIdx="2" presStyleCnt="3">
        <dgm:presLayoutVars>
          <dgm:bulletEnabled val="1"/>
        </dgm:presLayoutVars>
      </dgm:prSet>
      <dgm:spPr/>
    </dgm:pt>
  </dgm:ptLst>
  <dgm:cxnLst>
    <dgm:cxn modelId="{B3D9D700-F85B-4E83-B96A-9B14F6FF41F6}" srcId="{76F8B777-7EDE-4703-BE4F-B5819A083E16}" destId="{E22E7A9E-F8D2-4E36-BD44-590F8CB8C58A}" srcOrd="2" destOrd="0" parTransId="{4A1CAA98-D0DE-44F3-A5DE-C40BF5F8A0B7}" sibTransId="{9D369DEC-0550-4CFB-94BA-D1C04FEBFA84}"/>
    <dgm:cxn modelId="{98260E39-4635-4C7F-AC36-7FC8A5B11708}" type="presOf" srcId="{D6FF52D2-C72B-4CE7-A102-4F1A21B2A30A}" destId="{7BD4B7D3-309D-4861-8410-948A1A80ABAF}" srcOrd="0" destOrd="0" presId="urn:microsoft.com/office/officeart/2005/8/layout/hProcess9"/>
    <dgm:cxn modelId="{16775E52-1467-48E1-908A-9E75E4843DF6}" type="presOf" srcId="{76F8B777-7EDE-4703-BE4F-B5819A083E16}" destId="{62C51EA8-92AB-4B63-88D6-17C877C4AB87}" srcOrd="0" destOrd="0" presId="urn:microsoft.com/office/officeart/2005/8/layout/hProcess9"/>
    <dgm:cxn modelId="{2732069E-3A57-4D6C-BCA6-73A3F1795633}" type="presOf" srcId="{A9883853-0312-45A4-98AA-1AA987106827}" destId="{0CEFD4E7-A186-4A95-95E1-2DBDF263FC89}" srcOrd="0" destOrd="0" presId="urn:microsoft.com/office/officeart/2005/8/layout/hProcess9"/>
    <dgm:cxn modelId="{FA203AB6-6B65-417C-B587-509073CFAE2A}" type="presOf" srcId="{E22E7A9E-F8D2-4E36-BD44-590F8CB8C58A}" destId="{BC12BC2C-9B68-4601-B50F-95A9EA58131E}" srcOrd="0" destOrd="0" presId="urn:microsoft.com/office/officeart/2005/8/layout/hProcess9"/>
    <dgm:cxn modelId="{1EB95DE7-8845-4434-93AD-D2BC6E9745F8}" srcId="{76F8B777-7EDE-4703-BE4F-B5819A083E16}" destId="{A9883853-0312-45A4-98AA-1AA987106827}" srcOrd="0" destOrd="0" parTransId="{47738A75-D977-4804-8972-FF64F5633260}" sibTransId="{237B8221-E125-405D-BC38-01685B6EDB84}"/>
    <dgm:cxn modelId="{9CFDC4ED-2908-4588-B712-FBE59823E714}" srcId="{76F8B777-7EDE-4703-BE4F-B5819A083E16}" destId="{D6FF52D2-C72B-4CE7-A102-4F1A21B2A30A}" srcOrd="1" destOrd="0" parTransId="{8618378E-24EA-4887-8F8A-C2AF750BCC49}" sibTransId="{56AD78FA-50E1-48F6-B50D-4D82FD8B142D}"/>
    <dgm:cxn modelId="{A20D189C-93E0-4452-BECA-C97CDA003E44}" type="presParOf" srcId="{62C51EA8-92AB-4B63-88D6-17C877C4AB87}" destId="{EA971A99-6B12-4DD8-89D5-1156F0C905DE}" srcOrd="0" destOrd="0" presId="urn:microsoft.com/office/officeart/2005/8/layout/hProcess9"/>
    <dgm:cxn modelId="{14757698-8BB8-46C5-A562-98B2AADDD107}" type="presParOf" srcId="{62C51EA8-92AB-4B63-88D6-17C877C4AB87}" destId="{CC5B5912-815A-40B5-A00F-95CF1F86728A}" srcOrd="1" destOrd="0" presId="urn:microsoft.com/office/officeart/2005/8/layout/hProcess9"/>
    <dgm:cxn modelId="{FA29971F-744E-4FC2-912F-D7462DB33DAF}" type="presParOf" srcId="{CC5B5912-815A-40B5-A00F-95CF1F86728A}" destId="{0CEFD4E7-A186-4A95-95E1-2DBDF263FC89}" srcOrd="0" destOrd="0" presId="urn:microsoft.com/office/officeart/2005/8/layout/hProcess9"/>
    <dgm:cxn modelId="{CB479E1C-FAF8-40A9-A422-AE5387D1FA76}" type="presParOf" srcId="{CC5B5912-815A-40B5-A00F-95CF1F86728A}" destId="{DB129633-9883-47AB-BE3F-D8D139EB0B07}" srcOrd="1" destOrd="0" presId="urn:microsoft.com/office/officeart/2005/8/layout/hProcess9"/>
    <dgm:cxn modelId="{B192D138-379D-444A-BD73-1C1F8A0E7342}" type="presParOf" srcId="{CC5B5912-815A-40B5-A00F-95CF1F86728A}" destId="{7BD4B7D3-309D-4861-8410-948A1A80ABAF}" srcOrd="2" destOrd="0" presId="urn:microsoft.com/office/officeart/2005/8/layout/hProcess9"/>
    <dgm:cxn modelId="{A8FB1C14-6507-477E-9C40-DD96B797508A}" type="presParOf" srcId="{CC5B5912-815A-40B5-A00F-95CF1F86728A}" destId="{CDA8B5F7-61E1-4F28-9196-188A458E0F8F}" srcOrd="3" destOrd="0" presId="urn:microsoft.com/office/officeart/2005/8/layout/hProcess9"/>
    <dgm:cxn modelId="{49166F2B-E4C7-4161-8423-46430E7E4CAE}" type="presParOf" srcId="{CC5B5912-815A-40B5-A00F-95CF1F86728A}" destId="{BC12BC2C-9B68-4601-B50F-95A9EA58131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71A99-6B12-4DD8-89D5-1156F0C905DE}">
      <dsp:nvSpPr>
        <dsp:cNvPr id="0" name=""/>
        <dsp:cNvSpPr/>
      </dsp:nvSpPr>
      <dsp:spPr>
        <a:xfrm>
          <a:off x="4" y="6947"/>
          <a:ext cx="9382394" cy="115565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EFD4E7-A186-4A95-95E1-2DBDF263FC89}">
      <dsp:nvSpPr>
        <dsp:cNvPr id="0" name=""/>
        <dsp:cNvSpPr/>
      </dsp:nvSpPr>
      <dsp:spPr>
        <a:xfrm>
          <a:off x="247387" y="1024244"/>
          <a:ext cx="2814719" cy="13656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nb-NO" sz="2100" kern="1200" dirty="0"/>
        </a:p>
        <a:p>
          <a:pPr marL="0" lvl="0" indent="0" algn="ctr" defTabSz="933450">
            <a:lnSpc>
              <a:spcPct val="90000"/>
            </a:lnSpc>
            <a:spcBef>
              <a:spcPct val="0"/>
            </a:spcBef>
            <a:spcAft>
              <a:spcPct val="35000"/>
            </a:spcAft>
            <a:buNone/>
          </a:pPr>
          <a:r>
            <a:rPr lang="nb-NO" sz="2100" kern="1200" dirty="0"/>
            <a:t>Samle inn data</a:t>
          </a:r>
        </a:p>
        <a:p>
          <a:pPr marL="0" lvl="0" indent="0" algn="ctr" defTabSz="933450">
            <a:lnSpc>
              <a:spcPct val="90000"/>
            </a:lnSpc>
            <a:spcBef>
              <a:spcPct val="0"/>
            </a:spcBef>
            <a:spcAft>
              <a:spcPct val="35000"/>
            </a:spcAft>
            <a:buNone/>
          </a:pPr>
          <a:endParaRPr lang="nb-NO" sz="2100" kern="1200" dirty="0"/>
        </a:p>
      </dsp:txBody>
      <dsp:txXfrm>
        <a:off x="314053" y="1090910"/>
        <a:ext cx="2681387" cy="1232326"/>
      </dsp:txXfrm>
    </dsp:sp>
    <dsp:sp modelId="{7BD4B7D3-309D-4861-8410-948A1A80ABAF}">
      <dsp:nvSpPr>
        <dsp:cNvPr id="0" name=""/>
        <dsp:cNvSpPr/>
      </dsp:nvSpPr>
      <dsp:spPr>
        <a:xfrm>
          <a:off x="3283839" y="1024244"/>
          <a:ext cx="2814719" cy="13656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Analyse</a:t>
          </a:r>
        </a:p>
      </dsp:txBody>
      <dsp:txXfrm>
        <a:off x="3350505" y="1090910"/>
        <a:ext cx="2681387" cy="1232326"/>
      </dsp:txXfrm>
    </dsp:sp>
    <dsp:sp modelId="{BC12BC2C-9B68-4601-B50F-95A9EA58131E}">
      <dsp:nvSpPr>
        <dsp:cNvPr id="0" name=""/>
        <dsp:cNvSpPr/>
      </dsp:nvSpPr>
      <dsp:spPr>
        <a:xfrm>
          <a:off x="6320291" y="1024244"/>
          <a:ext cx="2814719" cy="13656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Konklusjon</a:t>
          </a:r>
        </a:p>
      </dsp:txBody>
      <dsp:txXfrm>
        <a:off x="6386957" y="1090910"/>
        <a:ext cx="2681387" cy="12323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33B46-2321-45B5-B2C0-0185C5F1F7AF}" type="datetimeFigureOut">
              <a:rPr lang="nb-NO" smtClean="0"/>
              <a:t>27.10.2021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8F644-9AC1-4AE0-BCEB-34625E18CE62}" type="slidenum">
              <a:rPr lang="nb-NO" smtClean="0"/>
              <a:t>‹#›</a:t>
            </a:fld>
            <a:endParaRPr lang="nb-NO"/>
          </a:p>
        </p:txBody>
      </p:sp>
    </p:spTree>
    <p:extLst>
      <p:ext uri="{BB962C8B-B14F-4D97-AF65-F5344CB8AC3E}">
        <p14:creationId xmlns:p14="http://schemas.microsoft.com/office/powerpoint/2010/main" val="242516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0D482394-67E1-6746-A610-9C5C5DD3D716}" type="slidenum">
              <a:rPr lang="nb-NO" smtClean="0"/>
              <a:t>4</a:t>
            </a:fld>
            <a:endParaRPr lang="nb-NO"/>
          </a:p>
        </p:txBody>
      </p:sp>
    </p:spTree>
    <p:extLst>
      <p:ext uri="{BB962C8B-B14F-4D97-AF65-F5344CB8AC3E}">
        <p14:creationId xmlns:p14="http://schemas.microsoft.com/office/powerpoint/2010/main" val="82651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482394-67E1-6746-A610-9C5C5DD3D716}" type="slidenum">
              <a:rPr lang="nb-NO" smtClean="0"/>
              <a:t>5</a:t>
            </a:fld>
            <a:endParaRPr lang="nb-NO"/>
          </a:p>
        </p:txBody>
      </p:sp>
    </p:spTree>
    <p:extLst>
      <p:ext uri="{BB962C8B-B14F-4D97-AF65-F5344CB8AC3E}">
        <p14:creationId xmlns:p14="http://schemas.microsoft.com/office/powerpoint/2010/main" val="186519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0D482394-67E1-6746-A610-9C5C5DD3D716}" type="slidenum">
              <a:rPr lang="nb-NO" smtClean="0"/>
              <a:t>7</a:t>
            </a:fld>
            <a:endParaRPr lang="nb-NO"/>
          </a:p>
        </p:txBody>
      </p:sp>
    </p:spTree>
    <p:extLst>
      <p:ext uri="{BB962C8B-B14F-4D97-AF65-F5344CB8AC3E}">
        <p14:creationId xmlns:p14="http://schemas.microsoft.com/office/powerpoint/2010/main" val="23870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lassholder for dato 3"/>
          <p:cNvSpPr>
            <a:spLocks noGrp="1"/>
          </p:cNvSpPr>
          <p:nvPr>
            <p:ph type="dt" sz="half" idx="10"/>
          </p:nvPr>
        </p:nvSpPr>
        <p:spPr>
          <a:xfrm>
            <a:off x="1103260" y="6356350"/>
            <a:ext cx="2743200" cy="365125"/>
          </a:xfrm>
          <a:prstGeom prst="rect">
            <a:avLst/>
          </a:prstGeom>
        </p:spPr>
        <p:txBody>
          <a:bodyPr/>
          <a:lstStyle/>
          <a:p>
            <a:fld id="{3C2274FE-2EC4-46F0-8C67-8D966DA569C4}" type="datetimeFigureOut">
              <a:rPr lang="nb-NO" smtClean="0"/>
              <a:t>27.10.2021</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9096375" y="6356350"/>
            <a:ext cx="2743200" cy="365125"/>
          </a:xfrm>
          <a:prstGeom prst="rect">
            <a:avLst/>
          </a:prstGeom>
        </p:spPr>
        <p:txBody>
          <a:bodyPr/>
          <a:lstStyle/>
          <a:p>
            <a:fld id="{5E8111F2-A5EF-4CB2-A975-5DE4621D8301}" type="slidenum">
              <a:rPr lang="nb-NO" smtClean="0"/>
              <a:t>‹#›</a:t>
            </a:fld>
            <a:endParaRPr lang="nb-NO"/>
          </a:p>
        </p:txBody>
      </p:sp>
    </p:spTree>
    <p:extLst>
      <p:ext uri="{BB962C8B-B14F-4D97-AF65-F5344CB8AC3E}">
        <p14:creationId xmlns:p14="http://schemas.microsoft.com/office/powerpoint/2010/main" val="52331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ktangel 7"/>
          <p:cNvSpPr/>
          <p:nvPr userDrawn="1"/>
        </p:nvSpPr>
        <p:spPr>
          <a:xfrm>
            <a:off x="0" y="1709738"/>
            <a:ext cx="7609676" cy="5148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127125" y="1709739"/>
            <a:ext cx="6482552" cy="1575246"/>
          </a:xfrm>
        </p:spPr>
        <p:txBody>
          <a:bodyPr anchor="b">
            <a:normAutofit/>
          </a:bodyPr>
          <a:lstStyle>
            <a:lvl1pPr>
              <a:defRPr sz="4400">
                <a:solidFill>
                  <a:schemeClr val="bg1"/>
                </a:solidFill>
              </a:defRPr>
            </a:lvl1pPr>
          </a:lstStyle>
          <a:p>
            <a:r>
              <a:rPr lang="en-US"/>
              <a:t>Click to edit Master title style</a:t>
            </a:r>
            <a:endParaRPr lang="nb-NO" dirty="0"/>
          </a:p>
        </p:txBody>
      </p:sp>
      <p:sp>
        <p:nvSpPr>
          <p:cNvPr id="3" name="Plassholder for tekst 2"/>
          <p:cNvSpPr>
            <a:spLocks noGrp="1"/>
          </p:cNvSpPr>
          <p:nvPr>
            <p:ph type="body" idx="1"/>
          </p:nvPr>
        </p:nvSpPr>
        <p:spPr>
          <a:xfrm>
            <a:off x="1127124" y="4589463"/>
            <a:ext cx="6482551"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ssholder for dato 3"/>
          <p:cNvSpPr>
            <a:spLocks noGrp="1"/>
          </p:cNvSpPr>
          <p:nvPr>
            <p:ph type="dt" sz="half" idx="10"/>
          </p:nvPr>
        </p:nvSpPr>
        <p:spPr>
          <a:xfrm>
            <a:off x="1103260" y="6356350"/>
            <a:ext cx="2743200" cy="365125"/>
          </a:xfrm>
          <a:prstGeom prst="rect">
            <a:avLst/>
          </a:prstGeom>
        </p:spPr>
        <p:txBody>
          <a:bodyPr/>
          <a:lstStyle/>
          <a:p>
            <a:fld id="{3C2274FE-2EC4-46F0-8C67-8D966DA569C4}" type="datetimeFigureOut">
              <a:rPr lang="nb-NO" smtClean="0"/>
              <a:t>27.10.2021</a:t>
            </a:fld>
            <a:endParaRPr lang="nb-NO"/>
          </a:p>
        </p:txBody>
      </p:sp>
      <p:sp>
        <p:nvSpPr>
          <p:cNvPr id="5" name="Plassholder for bunntekst 4"/>
          <p:cNvSpPr>
            <a:spLocks noGrp="1"/>
          </p:cNvSpPr>
          <p:nvPr>
            <p:ph type="ftr" sz="quarter" idx="11"/>
          </p:nvPr>
        </p:nvSpPr>
        <p:spPr>
          <a:xfrm>
            <a:off x="4038600" y="6356350"/>
            <a:ext cx="3571075" cy="365125"/>
          </a:xfrm>
          <a:prstGeom prst="rect">
            <a:avLst/>
          </a:prstGeom>
        </p:spPr>
        <p:txBody>
          <a:bodyPr/>
          <a:lstStyle/>
          <a:p>
            <a:endParaRPr lang="nb-NO" dirty="0"/>
          </a:p>
        </p:txBody>
      </p:sp>
      <p:sp>
        <p:nvSpPr>
          <p:cNvPr id="6" name="Plassholder for lysbildenummer 5"/>
          <p:cNvSpPr>
            <a:spLocks noGrp="1"/>
          </p:cNvSpPr>
          <p:nvPr>
            <p:ph type="sldNum" sz="quarter" idx="12"/>
          </p:nvPr>
        </p:nvSpPr>
        <p:spPr>
          <a:xfrm>
            <a:off x="9096375" y="6356350"/>
            <a:ext cx="2743200" cy="365125"/>
          </a:xfrm>
          <a:prstGeom prst="rect">
            <a:avLst/>
          </a:prstGeom>
        </p:spPr>
        <p:txBody>
          <a:bodyPr/>
          <a:lstStyle/>
          <a:p>
            <a:fld id="{5E8111F2-A5EF-4CB2-A975-5DE4621D8301}" type="slidenum">
              <a:rPr lang="nb-NO" smtClean="0"/>
              <a:t>‹#›</a:t>
            </a:fld>
            <a:endParaRPr lang="nb-NO"/>
          </a:p>
        </p:txBody>
      </p:sp>
      <p:pic>
        <p:nvPicPr>
          <p:cNvPr id="7" name="Bilde 6"/>
          <p:cNvPicPr>
            <a:picLocks noChangeAspect="1"/>
          </p:cNvPicPr>
          <p:nvPr userDrawn="1"/>
        </p:nvPicPr>
        <p:blipFill>
          <a:blip r:embed="rId2"/>
          <a:stretch>
            <a:fillRect/>
          </a:stretch>
        </p:blipFill>
        <p:spPr>
          <a:xfrm>
            <a:off x="7609676" y="0"/>
            <a:ext cx="4572396" cy="6858000"/>
          </a:xfrm>
          <a:prstGeom prst="rect">
            <a:avLst/>
          </a:prstGeom>
        </p:spPr>
      </p:pic>
    </p:spTree>
    <p:extLst>
      <p:ext uri="{BB962C8B-B14F-4D97-AF65-F5344CB8AC3E}">
        <p14:creationId xmlns:p14="http://schemas.microsoft.com/office/powerpoint/2010/main" val="224849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999656" y="1196752"/>
            <a:ext cx="5835649" cy="1044674"/>
          </a:xfrm>
        </p:spPr>
        <p:txBody>
          <a:bodyPr anchor="b"/>
          <a:lstStyle>
            <a:lvl1pPr>
              <a:defRPr sz="3200"/>
            </a:lvl1pPr>
          </a:lstStyle>
          <a:p>
            <a:r>
              <a:rPr lang="en-US"/>
              <a:t>Click to edit Master title style</a:t>
            </a:r>
            <a:endParaRPr lang="nb-NO" dirty="0"/>
          </a:p>
        </p:txBody>
      </p:sp>
      <p:sp>
        <p:nvSpPr>
          <p:cNvPr id="4" name="Plassholder for tekst 3"/>
          <p:cNvSpPr>
            <a:spLocks noGrp="1"/>
          </p:cNvSpPr>
          <p:nvPr>
            <p:ph type="body" sz="half" idx="2"/>
          </p:nvPr>
        </p:nvSpPr>
        <p:spPr>
          <a:xfrm>
            <a:off x="1127124" y="2628900"/>
            <a:ext cx="8569275" cy="32400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lassholder for dato 4"/>
          <p:cNvSpPr>
            <a:spLocks noGrp="1"/>
          </p:cNvSpPr>
          <p:nvPr>
            <p:ph type="dt" sz="half" idx="10"/>
          </p:nvPr>
        </p:nvSpPr>
        <p:spPr>
          <a:xfrm>
            <a:off x="1103260" y="6356350"/>
            <a:ext cx="2743200" cy="365125"/>
          </a:xfrm>
          <a:prstGeom prst="rect">
            <a:avLst/>
          </a:prstGeom>
        </p:spPr>
        <p:txBody>
          <a:bodyPr/>
          <a:lstStyle/>
          <a:p>
            <a:fld id="{3C2274FE-2EC4-46F0-8C67-8D966DA569C4}" type="datetimeFigureOut">
              <a:rPr lang="nb-NO" smtClean="0"/>
              <a:t>27.10.2021</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9096375" y="6356350"/>
            <a:ext cx="2743200" cy="365125"/>
          </a:xfrm>
          <a:prstGeom prst="rect">
            <a:avLst/>
          </a:prstGeom>
        </p:spPr>
        <p:txBody>
          <a:bodyPr/>
          <a:lstStyle/>
          <a:p>
            <a:fld id="{5E8111F2-A5EF-4CB2-A975-5DE4621D8301}" type="slidenum">
              <a:rPr lang="nb-NO" smtClean="0"/>
              <a:t>‹#›</a:t>
            </a:fld>
            <a:endParaRPr lang="nb-NO"/>
          </a:p>
        </p:txBody>
      </p:sp>
    </p:spTree>
    <p:extLst>
      <p:ext uri="{BB962C8B-B14F-4D97-AF65-F5344CB8AC3E}">
        <p14:creationId xmlns:p14="http://schemas.microsoft.com/office/powerpoint/2010/main" val="3415710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351299" y="456914"/>
            <a:ext cx="7565981" cy="749499"/>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p:cNvSpPr>
            <a:spLocks noGrp="1"/>
          </p:cNvSpPr>
          <p:nvPr>
            <p:ph type="body" idx="1"/>
          </p:nvPr>
        </p:nvSpPr>
        <p:spPr>
          <a:xfrm>
            <a:off x="695400" y="1628800"/>
            <a:ext cx="10515601" cy="332898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p:txBody>
      </p:sp>
      <p:sp>
        <p:nvSpPr>
          <p:cNvPr id="8" name="Plassholder for lysbildenummer 7"/>
          <p:cNvSpPr>
            <a:spLocks noGrp="1"/>
          </p:cNvSpPr>
          <p:nvPr>
            <p:ph type="sldNum" sz="quarter" idx="4"/>
          </p:nvPr>
        </p:nvSpPr>
        <p:spPr>
          <a:xfrm>
            <a:off x="11712624" y="6492875"/>
            <a:ext cx="4311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91F7-EC6E-4A66-87D1-8037A6F5F99D}" type="slidenum">
              <a:rPr lang="nb-NO" smtClean="0"/>
              <a:t>‹#›</a:t>
            </a:fld>
            <a:endParaRPr lang="nb-NO"/>
          </a:p>
        </p:txBody>
      </p:sp>
      <p:pic>
        <p:nvPicPr>
          <p:cNvPr id="5" name="Bilde 4"/>
          <p:cNvPicPr>
            <a:picLocks noChangeAspect="1"/>
          </p:cNvPicPr>
          <p:nvPr userDrawn="1"/>
        </p:nvPicPr>
        <p:blipFill>
          <a:blip r:embed="rId5"/>
          <a:stretch>
            <a:fillRect/>
          </a:stretch>
        </p:blipFill>
        <p:spPr>
          <a:xfrm>
            <a:off x="-356" y="0"/>
            <a:ext cx="4067175" cy="1533525"/>
          </a:xfrm>
          <a:prstGeom prst="rect">
            <a:avLst/>
          </a:prstGeom>
        </p:spPr>
      </p:pic>
    </p:spTree>
    <p:extLst>
      <p:ext uri="{BB962C8B-B14F-4D97-AF65-F5344CB8AC3E}">
        <p14:creationId xmlns:p14="http://schemas.microsoft.com/office/powerpoint/2010/main" val="379055498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6" r:id="rId3"/>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432000" indent="-180000" algn="l" defTabSz="914400" rtl="0" eaLnBrk="1" latinLnBrk="0" hangingPunct="1">
        <a:lnSpc>
          <a:spcPct val="9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720000" indent="-180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008000" indent="-144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97" userDrawn="1">
          <p15:clr>
            <a:srgbClr val="F26B43"/>
          </p15:clr>
        </p15:guide>
        <p15:guide id="3" orient="horz" pos="1548" userDrawn="1">
          <p15:clr>
            <a:srgbClr val="F26B43"/>
          </p15:clr>
        </p15:guide>
        <p15:guide id="4" pos="710" userDrawn="1">
          <p15:clr>
            <a:srgbClr val="F26B43"/>
          </p15:clr>
        </p15:guide>
        <p15:guide id="5" orient="horz" pos="1661" userDrawn="1">
          <p15:clr>
            <a:srgbClr val="F26B43"/>
          </p15:clr>
        </p15:guide>
        <p15:guide id="6" orient="horz" pos="138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eams.microsoft.com/_#/files/Generelt?threadId=19%3A192d05de45f84cd3862e7c89393d3fe4%40thread.skype&amp;ctx=channel&amp;context=Prinsipper%2520for%2520arkivarkitektur&amp;rootfolder=%252Fsites%252FStorFolloIKTSektorforum%252FDelte%2520dokumenter%252FGeneral%252FPrinsipper%2520for%2520arkivarkitektu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C7A578-9530-478E-A7CE-D5B5BD701CFD}"/>
              </a:ext>
            </a:extLst>
          </p:cNvPr>
          <p:cNvSpPr>
            <a:spLocks noGrp="1"/>
          </p:cNvSpPr>
          <p:nvPr>
            <p:ph type="title"/>
          </p:nvPr>
        </p:nvSpPr>
        <p:spPr>
          <a:xfrm>
            <a:off x="191344" y="2924944"/>
            <a:ext cx="7416824" cy="1575246"/>
          </a:xfrm>
        </p:spPr>
        <p:txBody>
          <a:bodyPr/>
          <a:lstStyle/>
          <a:p>
            <a:pPr algn="ctr"/>
            <a:r>
              <a:rPr lang="nb-NO" dirty="0"/>
              <a:t>Prinsipper for arkivarkitektur i StorFollo</a:t>
            </a:r>
          </a:p>
        </p:txBody>
      </p:sp>
    </p:spTree>
    <p:extLst>
      <p:ext uri="{BB962C8B-B14F-4D97-AF65-F5344CB8AC3E}">
        <p14:creationId xmlns:p14="http://schemas.microsoft.com/office/powerpoint/2010/main" val="360982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92D536F6-E90F-4633-8172-5FA25BAE7EBF}"/>
              </a:ext>
            </a:extLst>
          </p:cNvPr>
          <p:cNvSpPr txBox="1">
            <a:spLocks/>
          </p:cNvSpPr>
          <p:nvPr/>
        </p:nvSpPr>
        <p:spPr>
          <a:xfrm>
            <a:off x="479376" y="2564904"/>
            <a:ext cx="10876833" cy="3240000"/>
          </a:xfrm>
          <a:prstGeom prst="rect">
            <a:avLst/>
          </a:prstGeo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432000" indent="-180000" algn="l" defTabSz="914400" rtl="0" eaLnBrk="1" latinLnBrk="0" hangingPunct="1">
              <a:lnSpc>
                <a:spcPct val="9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720000" indent="-180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008000" indent="-144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b-NO" sz="1600" dirty="0">
                <a:latin typeface="Arial Nova Light" panose="020B0304020202020204" pitchFamily="34" charset="0"/>
              </a:rPr>
              <a:t>Dette er prinsipper som skal brukes for hver anskaffelse eller større oppgradering av systemer</a:t>
            </a:r>
          </a:p>
          <a:p>
            <a:pPr marL="342900" indent="-342900">
              <a:buFont typeface="Arial" panose="020B0604020202020204" pitchFamily="34" charset="0"/>
              <a:buChar char="•"/>
            </a:pPr>
            <a:r>
              <a:rPr lang="nb-NO" sz="1600" dirty="0">
                <a:latin typeface="Arial Nova Light" panose="020B0304020202020204" pitchFamily="34" charset="0"/>
              </a:rPr>
              <a:t>Disse vil gi hjelp til å vite hvilke krav i skal stille og de skal brukes under planlegging og vil være grunnlag for kravspesifikasjon for anskaffelse eller større oppgradering</a:t>
            </a:r>
          </a:p>
          <a:p>
            <a:pPr marL="342900" indent="-342900">
              <a:buFont typeface="Arial" panose="020B0604020202020204" pitchFamily="34" charset="0"/>
              <a:buChar char="•"/>
            </a:pPr>
            <a:r>
              <a:rPr lang="nb-NO" sz="1600" dirty="0">
                <a:latin typeface="Arial Nova Light" panose="020B0304020202020204" pitchFamily="34" charset="0"/>
              </a:rPr>
              <a:t>Dokumentet er ment å brukes av de som sitter i prosjekt av nye It-systemer eller større oppgraderinger. Dokumentet gir hjelp på planleggingsstadiet til å vurdere hva som må gjøres med dokumentasjonen som skal lages og lagres i It-systemet. Samt bistå til å stille krav til leverandør og It-systemer. </a:t>
            </a:r>
          </a:p>
          <a:p>
            <a:pPr marL="342900" indent="-342900">
              <a:buFont typeface="Arial" panose="020B0604020202020204" pitchFamily="34" charset="0"/>
              <a:buChar char="•"/>
            </a:pPr>
            <a:r>
              <a:rPr lang="nb-NO" sz="1600" dirty="0">
                <a:latin typeface="Arial Nova Light" panose="020B0304020202020204" pitchFamily="34" charset="0"/>
              </a:rPr>
              <a:t>Det er få som har disse prinsippene på plass, så dette er «</a:t>
            </a:r>
            <a:r>
              <a:rPr lang="nb-NO" sz="1600" dirty="0" err="1">
                <a:latin typeface="Arial Nova Light" panose="020B0304020202020204" pitchFamily="34" charset="0"/>
              </a:rPr>
              <a:t>nybråttsarbeid</a:t>
            </a:r>
            <a:r>
              <a:rPr lang="nb-NO" sz="1600" dirty="0">
                <a:latin typeface="Arial Nova Light" panose="020B0304020202020204" pitchFamily="34" charset="0"/>
              </a:rPr>
              <a:t>»</a:t>
            </a:r>
          </a:p>
          <a:p>
            <a:pPr marL="342900" indent="-342900">
              <a:buFont typeface="Arial" panose="020B0604020202020204" pitchFamily="34" charset="0"/>
              <a:buChar char="•"/>
            </a:pPr>
            <a:r>
              <a:rPr lang="nb-NO" sz="1600" dirty="0">
                <a:latin typeface="Arial Nova Light" panose="020B0304020202020204" pitchFamily="34" charset="0"/>
              </a:rPr>
              <a:t>Arkivene kan bistå i startfasen av prosjektet når vi ser på disse prinsippene</a:t>
            </a:r>
          </a:p>
        </p:txBody>
      </p:sp>
      <p:sp>
        <p:nvSpPr>
          <p:cNvPr id="7" name="Tittel 3">
            <a:extLst>
              <a:ext uri="{FF2B5EF4-FFF2-40B4-BE49-F238E27FC236}">
                <a16:creationId xmlns:a16="http://schemas.microsoft.com/office/drawing/2014/main" id="{273B74D6-0530-47F4-BD9C-7E86A6F02A44}"/>
              </a:ext>
            </a:extLst>
          </p:cNvPr>
          <p:cNvSpPr>
            <a:spLocks noGrp="1"/>
          </p:cNvSpPr>
          <p:nvPr>
            <p:ph type="title"/>
          </p:nvPr>
        </p:nvSpPr>
        <p:spPr>
          <a:xfrm>
            <a:off x="547759" y="1772816"/>
            <a:ext cx="7918776" cy="476147"/>
          </a:xfrm>
        </p:spPr>
        <p:txBody>
          <a:bodyPr>
            <a:normAutofit fontScale="90000"/>
          </a:bodyPr>
          <a:lstStyle/>
          <a:p>
            <a:r>
              <a:rPr lang="nb-NO" dirty="0"/>
              <a:t>Dette er en kort informasjon om prinsipper for arkivarkitektur</a:t>
            </a:r>
          </a:p>
        </p:txBody>
      </p:sp>
    </p:spTree>
    <p:extLst>
      <p:ext uri="{BB962C8B-B14F-4D97-AF65-F5344CB8AC3E}">
        <p14:creationId xmlns:p14="http://schemas.microsoft.com/office/powerpoint/2010/main" val="190020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06B7DC4-E51F-4CCC-AD8E-8A2278044DFA}"/>
              </a:ext>
            </a:extLst>
          </p:cNvPr>
          <p:cNvSpPr>
            <a:spLocks noGrp="1"/>
          </p:cNvSpPr>
          <p:nvPr>
            <p:ph type="title"/>
          </p:nvPr>
        </p:nvSpPr>
        <p:spPr>
          <a:xfrm>
            <a:off x="695400" y="1916832"/>
            <a:ext cx="7918776" cy="476147"/>
          </a:xfrm>
        </p:spPr>
        <p:txBody>
          <a:bodyPr>
            <a:normAutofit fontScale="90000"/>
          </a:bodyPr>
          <a:lstStyle/>
          <a:p>
            <a:r>
              <a:rPr lang="nb-NO" dirty="0"/>
              <a:t>Utfordringer og bakgrunn for arbeidet</a:t>
            </a:r>
          </a:p>
        </p:txBody>
      </p:sp>
      <p:sp>
        <p:nvSpPr>
          <p:cNvPr id="5" name="Text Placeholder 1">
            <a:extLst>
              <a:ext uri="{FF2B5EF4-FFF2-40B4-BE49-F238E27FC236}">
                <a16:creationId xmlns:a16="http://schemas.microsoft.com/office/drawing/2014/main" id="{BF2BAB87-76BC-4053-BF2A-8C1081568319}"/>
              </a:ext>
            </a:extLst>
          </p:cNvPr>
          <p:cNvSpPr txBox="1">
            <a:spLocks/>
          </p:cNvSpPr>
          <p:nvPr/>
        </p:nvSpPr>
        <p:spPr>
          <a:xfrm>
            <a:off x="695400" y="1484784"/>
            <a:ext cx="7918776" cy="286554"/>
          </a:xfrm>
          <a:prstGeom prst="rect">
            <a:avLst/>
          </a:prstGeo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432000" indent="-180000" algn="l" defTabSz="914400" rtl="0" eaLnBrk="1" latinLnBrk="0" hangingPunct="1">
              <a:lnSpc>
                <a:spcPct val="9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720000" indent="-180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008000" indent="-144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solidFill>
                  <a:srgbClr val="FF0000"/>
                </a:solidFill>
                <a:latin typeface="Arial Nova Light" panose="020B0304020202020204" pitchFamily="34" charset="0"/>
              </a:rPr>
              <a:t>HVORFOR?</a:t>
            </a:r>
          </a:p>
        </p:txBody>
      </p:sp>
      <p:sp>
        <p:nvSpPr>
          <p:cNvPr id="9" name="Content Placeholder 3">
            <a:extLst>
              <a:ext uri="{FF2B5EF4-FFF2-40B4-BE49-F238E27FC236}">
                <a16:creationId xmlns:a16="http://schemas.microsoft.com/office/drawing/2014/main" id="{D4ADB38D-6F37-439F-B363-6D877F59C368}"/>
              </a:ext>
            </a:extLst>
          </p:cNvPr>
          <p:cNvSpPr txBox="1">
            <a:spLocks/>
          </p:cNvSpPr>
          <p:nvPr/>
        </p:nvSpPr>
        <p:spPr>
          <a:xfrm>
            <a:off x="724363" y="2636912"/>
            <a:ext cx="10681828" cy="3240000"/>
          </a:xfrm>
          <a:prstGeom prst="rect">
            <a:avLst/>
          </a:prstGeo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432000" indent="-180000" algn="l" defTabSz="914400" rtl="0" eaLnBrk="1" latinLnBrk="0" hangingPunct="1">
              <a:lnSpc>
                <a:spcPct val="9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720000" indent="-180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008000" indent="-144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600" b="1" i="1" dirty="0">
                <a:latin typeface="Arial Nova Light" panose="020B0304020202020204" pitchFamily="34" charset="0"/>
              </a:rPr>
              <a:t>Vi har mange IT-systemer der informasjon ikke forvaltes på en god måte. Vi mangler en helhetlig tanke for hvordan vi skal ta vare på dataene våre. Mangelfull forvaltning av informasjon fra fagsystemer kan skyldes at:</a:t>
            </a:r>
          </a:p>
          <a:p>
            <a:endParaRPr lang="nb-NO" sz="1600" dirty="0">
              <a:latin typeface="Arial Nova Light" panose="020B0304020202020204" pitchFamily="34" charset="0"/>
            </a:endParaRPr>
          </a:p>
          <a:p>
            <a:pPr marL="171450" indent="-171450">
              <a:buFont typeface="Arial" panose="020B0604020202020204" pitchFamily="34" charset="0"/>
              <a:buChar char="•"/>
            </a:pPr>
            <a:r>
              <a:rPr lang="nb-NO" sz="1600" dirty="0">
                <a:latin typeface="Arial Nova Light" panose="020B0304020202020204" pitchFamily="34" charset="0"/>
              </a:rPr>
              <a:t>Systemer med avhengigheter ikke kommuniserer med hverandre </a:t>
            </a:r>
          </a:p>
          <a:p>
            <a:pPr marL="171450" indent="-171450">
              <a:buFont typeface="Arial" panose="020B0604020202020204" pitchFamily="34" charset="0"/>
              <a:buChar char="•"/>
            </a:pPr>
            <a:r>
              <a:rPr lang="nb-NO" sz="1600" dirty="0">
                <a:latin typeface="Arial Nova Light" panose="020B0304020202020204" pitchFamily="34" charset="0"/>
              </a:rPr>
              <a:t>Integrasjoner er satt opp mangelfull måte eller på en måte som ikke dekker behov</a:t>
            </a:r>
          </a:p>
          <a:p>
            <a:pPr marL="171450" indent="-171450">
              <a:buFont typeface="Arial" panose="020B0604020202020204" pitchFamily="34" charset="0"/>
              <a:buChar char="•"/>
            </a:pPr>
            <a:r>
              <a:rPr lang="nb-NO" sz="1600" dirty="0">
                <a:latin typeface="Arial Nova Light" panose="020B0304020202020204" pitchFamily="34" charset="0"/>
              </a:rPr>
              <a:t>Systemer som utgår mangler funksjon for å overføre informasjon til arkivkjerne/for bevaring </a:t>
            </a:r>
          </a:p>
          <a:p>
            <a:pPr marL="171450" indent="-171450">
              <a:buFont typeface="Arial" panose="020B0604020202020204" pitchFamily="34" charset="0"/>
              <a:buChar char="•"/>
            </a:pPr>
            <a:r>
              <a:rPr lang="nb-NO" sz="1600" dirty="0">
                <a:latin typeface="Arial Nova Light" panose="020B0304020202020204" pitchFamily="34" charset="0"/>
              </a:rPr>
              <a:t>Vi stiller for lite krav til leverandører</a:t>
            </a:r>
          </a:p>
          <a:p>
            <a:pPr marL="171450" indent="-171450">
              <a:buFont typeface="Arial" panose="020B0604020202020204" pitchFamily="34" charset="0"/>
              <a:buChar char="•"/>
            </a:pPr>
            <a:r>
              <a:rPr lang="nb-NO" sz="1600" dirty="0">
                <a:latin typeface="Arial Nova Light" panose="020B0304020202020204" pitchFamily="34" charset="0"/>
              </a:rPr>
              <a:t>Vi har ikke tenkt på hva informasjonen skal brukes til</a:t>
            </a:r>
          </a:p>
          <a:p>
            <a:endParaRPr lang="nb-NO" sz="1600" dirty="0">
              <a:latin typeface="Arial Nova Light" panose="020B0304020202020204" pitchFamily="34" charset="0"/>
            </a:endParaRPr>
          </a:p>
        </p:txBody>
      </p:sp>
    </p:spTree>
    <p:extLst>
      <p:ext uri="{BB962C8B-B14F-4D97-AF65-F5344CB8AC3E}">
        <p14:creationId xmlns:p14="http://schemas.microsoft.com/office/powerpoint/2010/main" val="388218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25E194-7036-4C92-9823-FB0BE1C1EDD8}"/>
              </a:ext>
            </a:extLst>
          </p:cNvPr>
          <p:cNvSpPr>
            <a:spLocks noGrp="1"/>
          </p:cNvSpPr>
          <p:nvPr>
            <p:ph type="title"/>
          </p:nvPr>
        </p:nvSpPr>
        <p:spPr>
          <a:xfrm>
            <a:off x="727607" y="1511060"/>
            <a:ext cx="7565981" cy="749499"/>
          </a:xfrm>
        </p:spPr>
        <p:txBody>
          <a:bodyPr>
            <a:normAutofit/>
          </a:bodyP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r>
              <a:rPr lang="nb-NO" sz="2800" b="1" dirty="0">
                <a:latin typeface="Arial Nova Light" panose="020B0304020202020204" pitchFamily="34" charset="0"/>
              </a:rPr>
              <a:t>Målbildet</a:t>
            </a:r>
          </a:p>
        </p:txBody>
      </p:sp>
      <p:sp>
        <p:nvSpPr>
          <p:cNvPr id="4" name="Content Placeholder 3">
            <a:extLst>
              <a:ext uri="{FF2B5EF4-FFF2-40B4-BE49-F238E27FC236}">
                <a16:creationId xmlns:a16="http://schemas.microsoft.com/office/drawing/2014/main" id="{C2F2A9DA-6284-4303-BEFA-69A5F896A932}"/>
              </a:ext>
            </a:extLst>
          </p:cNvPr>
          <p:cNvSpPr>
            <a:spLocks noGrp="1"/>
          </p:cNvSpPr>
          <p:nvPr>
            <p:ph idx="1"/>
          </p:nvPr>
        </p:nvSpPr>
        <p:spPr>
          <a:xfrm>
            <a:off x="748553" y="2492896"/>
            <a:ext cx="10515601" cy="3328988"/>
          </a:xfrm>
        </p:spPr>
        <p:txBody>
          <a:bodyPr>
            <a:noAutofit/>
          </a:bodyP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r>
              <a:rPr lang="nb-NO" sz="1400" b="1" i="1" dirty="0">
                <a:latin typeface="Arial Nova Light" panose="020B0304020202020204" pitchFamily="34" charset="0"/>
              </a:rPr>
              <a:t>Ved å stille felles krav til IT-systemer gjennom gode og anvendelige prinsipper for arkivarkitektur legger vi til rette for en mest effektiv og helhetlig informasjonsforvaltning. Våre mål på kort og lang sikt er:</a:t>
            </a:r>
          </a:p>
          <a:p>
            <a:endParaRPr lang="nb-NO" sz="1400" b="1" i="1" dirty="0">
              <a:latin typeface="Arial Nova Light" panose="020B0304020202020204" pitchFamily="34" charset="0"/>
            </a:endParaRPr>
          </a:p>
          <a:p>
            <a:pPr marL="228594" indent="-228594" fontAlgn="base">
              <a:buFont typeface="Arial" panose="020B0604020202020204" pitchFamily="34" charset="0"/>
              <a:buChar char="•"/>
            </a:pPr>
            <a:r>
              <a:rPr lang="nb-NO" sz="1400" dirty="0">
                <a:latin typeface="Arial Nova Light" panose="020B0304020202020204" pitchFamily="34" charset="0"/>
              </a:rPr>
              <a:t>Sikre ivaretakelse av informasjonsinnholdets grunnleggende egenskaper: autentisitet, pålitelighet, integritet og anvendelighet</a:t>
            </a:r>
          </a:p>
          <a:p>
            <a:pPr marL="228594" indent="-228594" fontAlgn="base">
              <a:buFont typeface="Arial" panose="020B0604020202020204" pitchFamily="34" charset="0"/>
              <a:buChar char="•"/>
            </a:pPr>
            <a:r>
              <a:rPr lang="nb-NO" sz="1400" dirty="0">
                <a:latin typeface="Arial Nova Light" panose="020B0304020202020204" pitchFamily="34" charset="0"/>
              </a:rPr>
              <a:t>Minst mulig duplisering av data </a:t>
            </a:r>
          </a:p>
          <a:p>
            <a:pPr marL="228594" indent="-228594" fontAlgn="base">
              <a:buFont typeface="Arial" panose="020B0604020202020204" pitchFamily="34" charset="0"/>
              <a:buChar char="•"/>
            </a:pPr>
            <a:r>
              <a:rPr lang="nb-NO" sz="1400" dirty="0">
                <a:latin typeface="Arial Nova Light" panose="020B0304020202020204" pitchFamily="34" charset="0"/>
              </a:rPr>
              <a:t>Minst mulig manipulering av datagrunnlaget  </a:t>
            </a:r>
          </a:p>
          <a:p>
            <a:pPr marL="228594" indent="-228594" fontAlgn="base">
              <a:buFont typeface="Arial" panose="020B0604020202020204" pitchFamily="34" charset="0"/>
              <a:buChar char="•"/>
            </a:pPr>
            <a:r>
              <a:rPr lang="nb-NO" sz="1400" dirty="0">
                <a:latin typeface="Arial Nova Light" panose="020B0304020202020204" pitchFamily="34" charset="0"/>
              </a:rPr>
              <a:t>Åpne for deling og gjenbruk av data, for mer brukerorienterte tjenester til  ansatte, innbyggere og folkevalgte</a:t>
            </a:r>
          </a:p>
          <a:p>
            <a:pPr marL="228594" indent="-228594" fontAlgn="base">
              <a:buFont typeface="Arial" panose="020B0604020202020204" pitchFamily="34" charset="0"/>
              <a:buChar char="•"/>
            </a:pPr>
            <a:r>
              <a:rPr lang="nb-NO" sz="1400" dirty="0">
                <a:latin typeface="Arial Nova Light" panose="020B0304020202020204" pitchFamily="34" charset="0"/>
              </a:rPr>
              <a:t>Ivaretagelse av informasjonssikkerhet</a:t>
            </a:r>
          </a:p>
          <a:p>
            <a:pPr marL="228594" indent="-228594" fontAlgn="base">
              <a:buFont typeface="Arial" panose="020B0604020202020204" pitchFamily="34" charset="0"/>
              <a:buChar char="•"/>
            </a:pPr>
            <a:endParaRPr lang="nb-NO" sz="1400" dirty="0">
              <a:latin typeface="Arial Nova Light" panose="020B0304020202020204" pitchFamily="34" charset="0"/>
            </a:endParaRPr>
          </a:p>
          <a:p>
            <a:pPr fontAlgn="base"/>
            <a:endParaRPr lang="nb-NO" sz="1400" dirty="0">
              <a:latin typeface="Arial Nova Light" panose="020B0304020202020204" pitchFamily="34" charset="0"/>
            </a:endParaRPr>
          </a:p>
          <a:p>
            <a:r>
              <a:rPr lang="nb-NO" sz="1400" b="1" i="1" dirty="0">
                <a:latin typeface="Arial Nova Light" panose="020B0304020202020204" pitchFamily="34" charset="0"/>
              </a:rPr>
              <a:t>I tillegg til prinsipparbeidet jobbes det i løpet av 2021 med en helhetlig strategi for informasjonsforvaltning, som skal sammen med prinsipper for arkivarkitektur si noe om veien til målet og bidra til at </a:t>
            </a:r>
            <a:r>
              <a:rPr lang="nb-NO" sz="1400" b="1" i="1" dirty="0" err="1">
                <a:latin typeface="Arial Nova Light" panose="020B0304020202020204" pitchFamily="34" charset="0"/>
              </a:rPr>
              <a:t>StorFollo</a:t>
            </a:r>
            <a:r>
              <a:rPr lang="nb-NO" sz="1400" b="1" i="1" dirty="0">
                <a:latin typeface="Arial Nova Light" panose="020B0304020202020204" pitchFamily="34" charset="0"/>
              </a:rPr>
              <a:t> får en bedre informasjonsforvaltning.</a:t>
            </a:r>
          </a:p>
          <a:p>
            <a:endParaRPr lang="nb-NO" sz="1400" i="1" dirty="0">
              <a:latin typeface="Arial Nova Light" panose="020B0304020202020204" pitchFamily="34" charset="0"/>
            </a:endParaRPr>
          </a:p>
          <a:p>
            <a:endParaRPr lang="nb-NO" sz="1400" dirty="0">
              <a:latin typeface="Arial Nova Light" panose="020B0304020202020204" pitchFamily="34" charset="0"/>
            </a:endParaRPr>
          </a:p>
          <a:p>
            <a:endParaRPr lang="nb-NO" sz="1400" dirty="0">
              <a:latin typeface="Arial Nova Light" panose="020B0304020202020204" pitchFamily="34" charset="0"/>
            </a:endParaRPr>
          </a:p>
        </p:txBody>
      </p:sp>
      <p:sp>
        <p:nvSpPr>
          <p:cNvPr id="7" name="Text Placeholder 1">
            <a:extLst>
              <a:ext uri="{FF2B5EF4-FFF2-40B4-BE49-F238E27FC236}">
                <a16:creationId xmlns:a16="http://schemas.microsoft.com/office/drawing/2014/main" id="{A1E1156D-8B07-45FD-96C8-1D6612541316}"/>
              </a:ext>
            </a:extLst>
          </p:cNvPr>
          <p:cNvSpPr txBox="1">
            <a:spLocks/>
          </p:cNvSpPr>
          <p:nvPr/>
        </p:nvSpPr>
        <p:spPr>
          <a:xfrm>
            <a:off x="748553" y="1367783"/>
            <a:ext cx="7918776" cy="286554"/>
          </a:xfrm>
          <a:prstGeom prst="rect">
            <a:avLst/>
          </a:prstGeo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432000" indent="-180000" algn="l" defTabSz="914400" rtl="0" eaLnBrk="1" latinLnBrk="0" hangingPunct="1">
              <a:lnSpc>
                <a:spcPct val="9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720000" indent="-180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008000" indent="-144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solidFill>
                  <a:srgbClr val="FF0000"/>
                </a:solidFill>
                <a:latin typeface="Arial Nova Light" panose="020B0304020202020204" pitchFamily="34" charset="0"/>
              </a:rPr>
              <a:t>HVORFOR?</a:t>
            </a:r>
          </a:p>
        </p:txBody>
      </p:sp>
    </p:spTree>
    <p:extLst>
      <p:ext uri="{BB962C8B-B14F-4D97-AF65-F5344CB8AC3E}">
        <p14:creationId xmlns:p14="http://schemas.microsoft.com/office/powerpoint/2010/main" val="255421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4816D0-F94A-422F-AE38-C07477DE3C88}"/>
              </a:ext>
            </a:extLst>
          </p:cNvPr>
          <p:cNvSpPr>
            <a:spLocks noGrp="1"/>
          </p:cNvSpPr>
          <p:nvPr>
            <p:ph type="title"/>
          </p:nvPr>
        </p:nvSpPr>
        <p:spPr>
          <a:xfrm>
            <a:off x="695400" y="1213506"/>
            <a:ext cx="7565981" cy="749499"/>
          </a:xfrm>
        </p:spPr>
        <p:txBody>
          <a:bodyPr>
            <a:normAutofit/>
          </a:bodyP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r>
              <a:rPr lang="nb-NO" sz="2800" b="1" dirty="0">
                <a:latin typeface="Arial Nova Light" panose="020B0304020202020204" pitchFamily="34" charset="0"/>
              </a:rPr>
              <a:t>Veien til prinsippene</a:t>
            </a:r>
          </a:p>
        </p:txBody>
      </p:sp>
      <p:grpSp>
        <p:nvGrpSpPr>
          <p:cNvPr id="6" name="Group 5">
            <a:extLst>
              <a:ext uri="{FF2B5EF4-FFF2-40B4-BE49-F238E27FC236}">
                <a16:creationId xmlns:a16="http://schemas.microsoft.com/office/drawing/2014/main" id="{D6DABCC4-5F8A-4AB9-A64A-1C4472259590}"/>
              </a:ext>
            </a:extLst>
          </p:cNvPr>
          <p:cNvGrpSpPr/>
          <p:nvPr/>
        </p:nvGrpSpPr>
        <p:grpSpPr>
          <a:xfrm>
            <a:off x="1191328" y="1768427"/>
            <a:ext cx="9382399" cy="4082134"/>
            <a:chOff x="1191328" y="1768427"/>
            <a:chExt cx="9382399" cy="4082134"/>
          </a:xfrm>
        </p:grpSpPr>
        <p:graphicFrame>
          <p:nvGraphicFramePr>
            <p:cNvPr id="5" name="Content Placeholder 4">
              <a:extLst>
                <a:ext uri="{FF2B5EF4-FFF2-40B4-BE49-F238E27FC236}">
                  <a16:creationId xmlns:a16="http://schemas.microsoft.com/office/drawing/2014/main" id="{46B922C1-E0EF-4AE4-B8DB-6D5D59132014}"/>
                </a:ext>
              </a:extLst>
            </p:cNvPr>
            <p:cNvGraphicFramePr>
              <a:graphicFrameLocks/>
            </p:cNvGraphicFramePr>
            <p:nvPr>
              <p:extLst>
                <p:ext uri="{D42A27DB-BD31-4B8C-83A1-F6EECF244321}">
                  <p14:modId xmlns:p14="http://schemas.microsoft.com/office/powerpoint/2010/main" val="2688271807"/>
                </p:ext>
              </p:extLst>
            </p:nvPr>
          </p:nvGraphicFramePr>
          <p:xfrm>
            <a:off x="1191328" y="1768427"/>
            <a:ext cx="9382399" cy="3414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8D18A49-0773-453C-ACC0-2BC2B9C3FCAD}"/>
                </a:ext>
              </a:extLst>
            </p:cNvPr>
            <p:cNvSpPr txBox="1"/>
            <p:nvPr/>
          </p:nvSpPr>
          <p:spPr>
            <a:xfrm>
              <a:off x="1824451" y="3926957"/>
              <a:ext cx="2160181" cy="12311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marL="228594" indent="-228594" algn="l">
                <a:buFont typeface="Arial" panose="020B0604020202020204" pitchFamily="34" charset="0"/>
                <a:buChar char="•"/>
              </a:pPr>
              <a:r>
                <a:rPr lang="nb-NO" dirty="0">
                  <a:latin typeface="Arial Nova Light" panose="020B0304020202020204" pitchFamily="34" charset="0"/>
                </a:rPr>
                <a:t>Hente inn erfaringer fra andre kommuner</a:t>
              </a:r>
            </a:p>
            <a:p>
              <a:pPr marL="228594" indent="-228594" algn="l">
                <a:buFont typeface="Arial" panose="020B0604020202020204" pitchFamily="34" charset="0"/>
                <a:buChar char="•"/>
              </a:pPr>
              <a:r>
                <a:rPr lang="nb-NO" dirty="0">
                  <a:latin typeface="Arial Nova Light" panose="020B0304020202020204" pitchFamily="34" charset="0"/>
                </a:rPr>
                <a:t>Hente inn relevante rammeverk, standarder og føringer</a:t>
              </a:r>
            </a:p>
            <a:p>
              <a:pPr marL="228594" indent="-228594" algn="l">
                <a:buFont typeface="Arial" panose="020B0604020202020204" pitchFamily="34" charset="0"/>
                <a:buChar char="•"/>
              </a:pPr>
              <a:r>
                <a:rPr lang="nb-NO" dirty="0">
                  <a:latin typeface="Arial Nova Light" panose="020B0304020202020204" pitchFamily="34" charset="0"/>
                </a:rPr>
                <a:t>Hente inn anbefalinger og faglige vurderinger fra sakkyndige</a:t>
              </a:r>
            </a:p>
            <a:p>
              <a:pPr marL="380990" indent="-380990" algn="l">
                <a:buFont typeface="Arial" panose="020B0604020202020204" pitchFamily="34" charset="0"/>
                <a:buChar char="•"/>
              </a:pPr>
              <a:endParaRPr lang="nb-NO" sz="1000" dirty="0">
                <a:solidFill>
                  <a:srgbClr val="094E5D"/>
                </a:solidFill>
                <a:latin typeface="Arial Nova Light" panose="020B0304020202020204" pitchFamily="34" charset="0"/>
              </a:endParaRPr>
            </a:p>
            <a:p>
              <a:pPr marL="380990" indent="-380990" algn="l">
                <a:buFont typeface="Arial" panose="020B0604020202020204" pitchFamily="34" charset="0"/>
                <a:buChar char="•"/>
              </a:pPr>
              <a:endParaRPr lang="nb-NO" sz="1000" dirty="0">
                <a:solidFill>
                  <a:srgbClr val="094E5D"/>
                </a:solidFill>
              </a:endParaRPr>
            </a:p>
          </p:txBody>
        </p:sp>
        <p:sp>
          <p:nvSpPr>
            <p:cNvPr id="8" name="TextBox 7">
              <a:extLst>
                <a:ext uri="{FF2B5EF4-FFF2-40B4-BE49-F238E27FC236}">
                  <a16:creationId xmlns:a16="http://schemas.microsoft.com/office/drawing/2014/main" id="{C5F1C058-D835-4725-A74C-4404F61974CB}"/>
                </a:ext>
              </a:extLst>
            </p:cNvPr>
            <p:cNvSpPr txBox="1"/>
            <p:nvPr/>
          </p:nvSpPr>
          <p:spPr>
            <a:xfrm>
              <a:off x="4755614" y="3926957"/>
              <a:ext cx="2253829" cy="1923604"/>
            </a:xfrm>
            <a:prstGeom prst="rect">
              <a:avLst/>
            </a:prstGeom>
          </p:spPr>
          <p:style>
            <a:lnRef idx="1">
              <a:schemeClr val="accent1"/>
            </a:lnRef>
            <a:fillRef idx="2">
              <a:schemeClr val="accent1"/>
            </a:fillRef>
            <a:effectRef idx="1">
              <a:schemeClr val="accent1"/>
            </a:effectRef>
            <a:fontRef idx="minor">
              <a:schemeClr val="dk1"/>
            </a:fontRef>
          </p:style>
          <p:txBody>
            <a:bodyPr wrap="square" lIns="121920" tIns="60960" rIns="121920" bIns="60960" rtlCol="0" anchor="t">
              <a:spAutoFit/>
            </a:bodyP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marL="380990" indent="-380990">
                <a:buFont typeface="Arial" panose="020B0604020202020204" pitchFamily="34" charset="0"/>
                <a:buChar char="•"/>
              </a:pPr>
              <a:r>
                <a:rPr lang="nb-NO" dirty="0">
                  <a:latin typeface="Arial Nova Light" panose="020B0304020202020204" pitchFamily="34" charset="0"/>
                </a:rPr>
                <a:t>Sammenstilling og analyse av innhentet dokumentasjon</a:t>
              </a:r>
            </a:p>
            <a:p>
              <a:pPr marL="380990" indent="-380990">
                <a:buFont typeface="Arial" panose="020B0604020202020204" pitchFamily="34" charset="0"/>
                <a:buChar char="•"/>
              </a:pPr>
              <a:r>
                <a:rPr lang="nb-NO" dirty="0">
                  <a:latin typeface="Arial Nova Light" panose="020B0304020202020204" pitchFamily="34" charset="0"/>
                </a:rPr>
                <a:t>Gjennomgang og analyse av aktuelle internasjonale standarder</a:t>
              </a:r>
            </a:p>
            <a:p>
              <a:pPr marL="380990" indent="-380990">
                <a:buFont typeface="Arial" panose="020B0604020202020204" pitchFamily="34" charset="0"/>
                <a:buChar char="•"/>
              </a:pPr>
              <a:r>
                <a:rPr lang="nb-NO" dirty="0">
                  <a:latin typeface="Arial Nova Light" panose="020B0304020202020204" pitchFamily="34" charset="0"/>
                </a:rPr>
                <a:t>Diskusjon rundt andre kommunenes erfaringer rundt prinsipper for arkivarkitektur</a:t>
              </a:r>
            </a:p>
            <a:p>
              <a:pPr marL="380990" indent="-380990">
                <a:buFont typeface="Arial" panose="020B0604020202020204" pitchFamily="34" charset="0"/>
                <a:buChar char="•"/>
              </a:pPr>
              <a:r>
                <a:rPr lang="nb-NO" dirty="0">
                  <a:latin typeface="Arial Nova Light" panose="020B0304020202020204" pitchFamily="34" charset="0"/>
                </a:rPr>
                <a:t>Workshop: utfordringsbilde, behov og </a:t>
              </a:r>
              <a:r>
                <a:rPr lang="nb-NO" dirty="0" err="1">
                  <a:latin typeface="Arial Nova Light" panose="020B0304020202020204" pitchFamily="34" charset="0"/>
                </a:rPr>
                <a:t>målbilde</a:t>
              </a:r>
              <a:r>
                <a:rPr lang="nb-NO" dirty="0">
                  <a:latin typeface="Arial Nova Light" panose="020B0304020202020204" pitchFamily="34" charset="0"/>
                </a:rPr>
                <a:t> kort og lang sikt</a:t>
              </a:r>
            </a:p>
            <a:p>
              <a:pPr marL="380990" indent="-380990">
                <a:buFont typeface="Arial" panose="020B0604020202020204" pitchFamily="34" charset="0"/>
                <a:buChar char="•"/>
              </a:pPr>
              <a:r>
                <a:rPr lang="nb-NO" dirty="0">
                  <a:latin typeface="Arial Nova Light" panose="020B0304020202020204" pitchFamily="34" charset="0"/>
                </a:rPr>
                <a:t>Gjennomgang og diskusjon rundt input fra sakkyndige</a:t>
              </a:r>
            </a:p>
          </p:txBody>
        </p:sp>
        <p:sp>
          <p:nvSpPr>
            <p:cNvPr id="9" name="TextBox 8">
              <a:extLst>
                <a:ext uri="{FF2B5EF4-FFF2-40B4-BE49-F238E27FC236}">
                  <a16:creationId xmlns:a16="http://schemas.microsoft.com/office/drawing/2014/main" id="{C6DFAEA6-8F91-4878-8EA3-FB4A7FAA0326}"/>
                </a:ext>
              </a:extLst>
            </p:cNvPr>
            <p:cNvSpPr txBox="1"/>
            <p:nvPr/>
          </p:nvSpPr>
          <p:spPr>
            <a:xfrm>
              <a:off x="7780424" y="3926958"/>
              <a:ext cx="2253829" cy="9387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marL="228594" indent="-228594" algn="l">
                <a:buFont typeface="Arial" panose="020B0604020202020204" pitchFamily="34" charset="0"/>
                <a:buChar char="•"/>
              </a:pPr>
              <a:r>
                <a:rPr lang="nb-NO" dirty="0">
                  <a:latin typeface="Arial Nova Light" panose="020B0304020202020204" pitchFamily="34" charset="0"/>
                </a:rPr>
                <a:t>Sammenstilling av all analysearbeidet </a:t>
              </a:r>
            </a:p>
            <a:p>
              <a:pPr marL="228594" indent="-228594" algn="l">
                <a:buFont typeface="Arial" panose="020B0604020202020204" pitchFamily="34" charset="0"/>
                <a:buChar char="•"/>
              </a:pPr>
              <a:r>
                <a:rPr lang="nb-NO" dirty="0">
                  <a:latin typeface="Arial Nova Light" panose="020B0304020202020204" pitchFamily="34" charset="0"/>
                </a:rPr>
                <a:t>Formulering av prinsipielle systemkrav som skal ivareta behovsbilde, og </a:t>
              </a:r>
              <a:r>
                <a:rPr lang="nb-NO" dirty="0" err="1">
                  <a:latin typeface="Arial Nova Light" panose="020B0304020202020204" pitchFamily="34" charset="0"/>
                </a:rPr>
                <a:t>målbilde</a:t>
              </a:r>
              <a:r>
                <a:rPr lang="nb-NO" dirty="0">
                  <a:latin typeface="Arial Nova Light" panose="020B0304020202020204" pitchFamily="34" charset="0"/>
                </a:rPr>
                <a:t> kort og lang sikt</a:t>
              </a:r>
            </a:p>
            <a:p>
              <a:pPr marL="380990" indent="-380990" algn="l">
                <a:buFont typeface="Arial" panose="020B0604020202020204" pitchFamily="34" charset="0"/>
                <a:buChar char="•"/>
              </a:pPr>
              <a:endParaRPr lang="nb-NO" sz="1000" dirty="0">
                <a:solidFill>
                  <a:srgbClr val="094E5D"/>
                </a:solidFill>
              </a:endParaRPr>
            </a:p>
          </p:txBody>
        </p:sp>
      </p:grpSp>
      <p:sp>
        <p:nvSpPr>
          <p:cNvPr id="10" name="Text Placeholder 1">
            <a:extLst>
              <a:ext uri="{FF2B5EF4-FFF2-40B4-BE49-F238E27FC236}">
                <a16:creationId xmlns:a16="http://schemas.microsoft.com/office/drawing/2014/main" id="{4DC40755-20AB-441C-A88D-7C60A381764D}"/>
              </a:ext>
            </a:extLst>
          </p:cNvPr>
          <p:cNvSpPr txBox="1">
            <a:spLocks/>
          </p:cNvSpPr>
          <p:nvPr/>
        </p:nvSpPr>
        <p:spPr>
          <a:xfrm>
            <a:off x="695400" y="1212366"/>
            <a:ext cx="7918776" cy="286554"/>
          </a:xfrm>
          <a:prstGeom prst="rect">
            <a:avLst/>
          </a:prstGeo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432000" indent="-180000" algn="l" defTabSz="914400" rtl="0" eaLnBrk="1" latinLnBrk="0" hangingPunct="1">
              <a:lnSpc>
                <a:spcPct val="9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720000" indent="-180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008000" indent="-144000"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b="1" dirty="0">
                <a:solidFill>
                  <a:srgbClr val="FF0000"/>
                </a:solidFill>
                <a:latin typeface="Arial Nova Light" panose="020B0304020202020204" pitchFamily="34" charset="0"/>
              </a:rPr>
              <a:t>HVORDAN?</a:t>
            </a:r>
          </a:p>
        </p:txBody>
      </p:sp>
    </p:spTree>
    <p:extLst>
      <p:ext uri="{BB962C8B-B14F-4D97-AF65-F5344CB8AC3E}">
        <p14:creationId xmlns:p14="http://schemas.microsoft.com/office/powerpoint/2010/main" val="130844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
            <a:extLst>
              <a:ext uri="{FF2B5EF4-FFF2-40B4-BE49-F238E27FC236}">
                <a16:creationId xmlns:a16="http://schemas.microsoft.com/office/drawing/2014/main" id="{B5EFDF08-0665-4D63-B389-15597EC401AE}"/>
              </a:ext>
            </a:extLst>
          </p:cNvPr>
          <p:cNvSpPr>
            <a:spLocks noGrp="1"/>
          </p:cNvSpPr>
          <p:nvPr>
            <p:ph type="title"/>
          </p:nvPr>
        </p:nvSpPr>
        <p:spPr>
          <a:xfrm>
            <a:off x="3863752" y="394705"/>
            <a:ext cx="8328248" cy="749499"/>
          </a:xfrm>
        </p:spPr>
        <p:txBody>
          <a:bodyPr anchor="t">
            <a:noAutofit/>
          </a:bodyP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r>
              <a:rPr lang="nb-NO" sz="2400" b="1" dirty="0">
                <a:latin typeface="Arial Nova Light" panose="020B0304020202020204" pitchFamily="34" charset="0"/>
              </a:rPr>
              <a:t>Prinsipielle krav til anskaffelser av IKT-systemer: struktur</a:t>
            </a:r>
          </a:p>
        </p:txBody>
      </p:sp>
      <p:sp>
        <p:nvSpPr>
          <p:cNvPr id="40" name="Rectangle 39">
            <a:extLst>
              <a:ext uri="{FF2B5EF4-FFF2-40B4-BE49-F238E27FC236}">
                <a16:creationId xmlns:a16="http://schemas.microsoft.com/office/drawing/2014/main" id="{C6CDAB85-E151-425C-9356-BEB1C004207E}"/>
              </a:ext>
            </a:extLst>
          </p:cNvPr>
          <p:cNvSpPr/>
          <p:nvPr/>
        </p:nvSpPr>
        <p:spPr>
          <a:xfrm>
            <a:off x="8160282" y="1275201"/>
            <a:ext cx="1889351" cy="52813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endParaRPr lang="nb-NO" sz="1200" dirty="0"/>
          </a:p>
        </p:txBody>
      </p:sp>
      <p:sp>
        <p:nvSpPr>
          <p:cNvPr id="41" name="Rectangle 40">
            <a:extLst>
              <a:ext uri="{FF2B5EF4-FFF2-40B4-BE49-F238E27FC236}">
                <a16:creationId xmlns:a16="http://schemas.microsoft.com/office/drawing/2014/main" id="{843AE67E-E0E6-4F19-AFA5-097CB141B102}"/>
              </a:ext>
            </a:extLst>
          </p:cNvPr>
          <p:cNvSpPr/>
          <p:nvPr/>
        </p:nvSpPr>
        <p:spPr>
          <a:xfrm>
            <a:off x="1343472" y="1268760"/>
            <a:ext cx="4628472" cy="52878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endParaRPr lang="nb-NO" sz="1200" dirty="0"/>
          </a:p>
        </p:txBody>
      </p:sp>
      <p:sp>
        <p:nvSpPr>
          <p:cNvPr id="42" name="TextBox 41">
            <a:extLst>
              <a:ext uri="{FF2B5EF4-FFF2-40B4-BE49-F238E27FC236}">
                <a16:creationId xmlns:a16="http://schemas.microsoft.com/office/drawing/2014/main" id="{C7349004-B82C-4752-A2E0-AAB3685870CB}"/>
              </a:ext>
            </a:extLst>
          </p:cNvPr>
          <p:cNvSpPr txBox="1"/>
          <p:nvPr/>
        </p:nvSpPr>
        <p:spPr>
          <a:xfrm>
            <a:off x="8081774" y="1275201"/>
            <a:ext cx="2046365" cy="256545"/>
          </a:xfrm>
          <a:prstGeom prst="rect">
            <a:avLst/>
          </a:prstGeom>
          <a:noFill/>
        </p:spPr>
        <p:txBody>
          <a:bodyPr wrap="square" rtlCol="0">
            <a:spAutoFit/>
          </a:bodyP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067" b="1" dirty="0"/>
              <a:t>KRAV</a:t>
            </a:r>
          </a:p>
        </p:txBody>
      </p:sp>
      <p:sp>
        <p:nvSpPr>
          <p:cNvPr id="43" name="TextBox 42">
            <a:extLst>
              <a:ext uri="{FF2B5EF4-FFF2-40B4-BE49-F238E27FC236}">
                <a16:creationId xmlns:a16="http://schemas.microsoft.com/office/drawing/2014/main" id="{FF317590-B9FA-488D-B7E7-F62D02F51D42}"/>
              </a:ext>
            </a:extLst>
          </p:cNvPr>
          <p:cNvSpPr txBox="1"/>
          <p:nvPr/>
        </p:nvSpPr>
        <p:spPr>
          <a:xfrm>
            <a:off x="2724918" y="1254063"/>
            <a:ext cx="1888119" cy="256545"/>
          </a:xfrm>
          <a:prstGeom prst="rect">
            <a:avLst/>
          </a:prstGeom>
          <a:noFill/>
        </p:spPr>
        <p:txBody>
          <a:bodyPr wrap="square" rtlCol="0">
            <a:spAutoFit/>
          </a:bodyP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067" b="1" dirty="0"/>
              <a:t>DOMENER</a:t>
            </a:r>
          </a:p>
        </p:txBody>
      </p:sp>
      <p:sp>
        <p:nvSpPr>
          <p:cNvPr id="44" name="Rectangle: Rounded Corners 43">
            <a:extLst>
              <a:ext uri="{FF2B5EF4-FFF2-40B4-BE49-F238E27FC236}">
                <a16:creationId xmlns:a16="http://schemas.microsoft.com/office/drawing/2014/main" id="{30E17E09-C77D-4735-8F61-7921AAAEF3AE}"/>
              </a:ext>
            </a:extLst>
          </p:cNvPr>
          <p:cNvSpPr/>
          <p:nvPr/>
        </p:nvSpPr>
        <p:spPr>
          <a:xfrm>
            <a:off x="8410622" y="2543239"/>
            <a:ext cx="1289557" cy="7510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600" b="1" dirty="0"/>
              <a:t>MÅ - krav </a:t>
            </a:r>
          </a:p>
        </p:txBody>
      </p:sp>
      <p:sp>
        <p:nvSpPr>
          <p:cNvPr id="45" name="Rectangle: Rounded Corners 44">
            <a:extLst>
              <a:ext uri="{FF2B5EF4-FFF2-40B4-BE49-F238E27FC236}">
                <a16:creationId xmlns:a16="http://schemas.microsoft.com/office/drawing/2014/main" id="{63D8B4B9-5BF9-46FC-B856-395756B73BB1}"/>
              </a:ext>
            </a:extLst>
          </p:cNvPr>
          <p:cNvSpPr/>
          <p:nvPr/>
        </p:nvSpPr>
        <p:spPr>
          <a:xfrm>
            <a:off x="1621410" y="1562828"/>
            <a:ext cx="4069179" cy="34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200" dirty="0"/>
              <a:t>Overordnede krav </a:t>
            </a:r>
          </a:p>
        </p:txBody>
      </p:sp>
      <p:sp>
        <p:nvSpPr>
          <p:cNvPr id="49" name="Rectangle: Rounded Corners 48">
            <a:extLst>
              <a:ext uri="{FF2B5EF4-FFF2-40B4-BE49-F238E27FC236}">
                <a16:creationId xmlns:a16="http://schemas.microsoft.com/office/drawing/2014/main" id="{5CC90BD5-AABC-410F-BD1A-8BF35E9B8D4A}"/>
              </a:ext>
            </a:extLst>
          </p:cNvPr>
          <p:cNvSpPr/>
          <p:nvPr/>
        </p:nvSpPr>
        <p:spPr>
          <a:xfrm>
            <a:off x="8410622" y="4166675"/>
            <a:ext cx="1289557" cy="7510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600" b="1" dirty="0"/>
              <a:t>BØR - krav </a:t>
            </a:r>
          </a:p>
        </p:txBody>
      </p:sp>
      <p:sp>
        <p:nvSpPr>
          <p:cNvPr id="50" name="Rectangle: Rounded Corners 49">
            <a:extLst>
              <a:ext uri="{FF2B5EF4-FFF2-40B4-BE49-F238E27FC236}">
                <a16:creationId xmlns:a16="http://schemas.microsoft.com/office/drawing/2014/main" id="{8FCC8220-FC5E-48B9-B57B-B591DCD723E7}"/>
              </a:ext>
            </a:extLst>
          </p:cNvPr>
          <p:cNvSpPr/>
          <p:nvPr/>
        </p:nvSpPr>
        <p:spPr>
          <a:xfrm>
            <a:off x="1621412" y="1975255"/>
            <a:ext cx="4069179" cy="34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200" dirty="0"/>
              <a:t>Fangst av dokumentasjon</a:t>
            </a:r>
          </a:p>
        </p:txBody>
      </p:sp>
      <p:sp>
        <p:nvSpPr>
          <p:cNvPr id="51" name="Rectangle: Rounded Corners 50">
            <a:extLst>
              <a:ext uri="{FF2B5EF4-FFF2-40B4-BE49-F238E27FC236}">
                <a16:creationId xmlns:a16="http://schemas.microsoft.com/office/drawing/2014/main" id="{9AF4FD3C-E38F-48E8-BFD8-22F94BE2654B}"/>
              </a:ext>
            </a:extLst>
          </p:cNvPr>
          <p:cNvSpPr/>
          <p:nvPr/>
        </p:nvSpPr>
        <p:spPr>
          <a:xfrm>
            <a:off x="1621412" y="2378676"/>
            <a:ext cx="4069179" cy="34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200" dirty="0"/>
              <a:t>Metadata for dokumentasjonsforvaltning</a:t>
            </a:r>
          </a:p>
        </p:txBody>
      </p:sp>
      <p:sp>
        <p:nvSpPr>
          <p:cNvPr id="52" name="Rectangle: Rounded Corners 51">
            <a:extLst>
              <a:ext uri="{FF2B5EF4-FFF2-40B4-BE49-F238E27FC236}">
                <a16:creationId xmlns:a16="http://schemas.microsoft.com/office/drawing/2014/main" id="{04ACE6BD-5D43-4F01-805C-CB0EB9C63929}"/>
              </a:ext>
            </a:extLst>
          </p:cNvPr>
          <p:cNvSpPr/>
          <p:nvPr/>
        </p:nvSpPr>
        <p:spPr>
          <a:xfrm>
            <a:off x="1621412" y="2781896"/>
            <a:ext cx="4069179" cy="34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200" dirty="0"/>
              <a:t>Klassifikasjon og klassifikasjonssystem</a:t>
            </a:r>
          </a:p>
        </p:txBody>
      </p:sp>
      <p:sp>
        <p:nvSpPr>
          <p:cNvPr id="53" name="Rectangle: Rounded Corners 52">
            <a:extLst>
              <a:ext uri="{FF2B5EF4-FFF2-40B4-BE49-F238E27FC236}">
                <a16:creationId xmlns:a16="http://schemas.microsoft.com/office/drawing/2014/main" id="{CA26AB2B-C899-4CA8-9BF9-9F47B8D26E01}"/>
              </a:ext>
            </a:extLst>
          </p:cNvPr>
          <p:cNvSpPr/>
          <p:nvPr/>
        </p:nvSpPr>
        <p:spPr>
          <a:xfrm>
            <a:off x="1621412" y="3181948"/>
            <a:ext cx="4069179" cy="34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200" dirty="0"/>
              <a:t>Bevaring, kassasjon, periodisering og sletting</a:t>
            </a:r>
          </a:p>
        </p:txBody>
      </p:sp>
      <p:sp>
        <p:nvSpPr>
          <p:cNvPr id="54" name="Rectangle: Rounded Corners 53">
            <a:extLst>
              <a:ext uri="{FF2B5EF4-FFF2-40B4-BE49-F238E27FC236}">
                <a16:creationId xmlns:a16="http://schemas.microsoft.com/office/drawing/2014/main" id="{F1B0720C-6A6F-4532-A0AC-A29B08A14E30}"/>
              </a:ext>
            </a:extLst>
          </p:cNvPr>
          <p:cNvSpPr/>
          <p:nvPr/>
        </p:nvSpPr>
        <p:spPr>
          <a:xfrm>
            <a:off x="1621412" y="3570724"/>
            <a:ext cx="4069179" cy="34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200" dirty="0"/>
              <a:t>Migrasjon og eksport, konvertering og bevaring</a:t>
            </a:r>
          </a:p>
        </p:txBody>
      </p:sp>
      <p:sp>
        <p:nvSpPr>
          <p:cNvPr id="55" name="Rectangle: Rounded Corners 54">
            <a:extLst>
              <a:ext uri="{FF2B5EF4-FFF2-40B4-BE49-F238E27FC236}">
                <a16:creationId xmlns:a16="http://schemas.microsoft.com/office/drawing/2014/main" id="{5E393B66-46CE-430B-BD05-2AB22B570985}"/>
              </a:ext>
            </a:extLst>
          </p:cNvPr>
          <p:cNvSpPr/>
          <p:nvPr/>
        </p:nvSpPr>
        <p:spPr>
          <a:xfrm>
            <a:off x="1621412" y="3987304"/>
            <a:ext cx="4069179" cy="34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200" dirty="0"/>
              <a:t>Sikkerhet og autentisitet</a:t>
            </a:r>
          </a:p>
        </p:txBody>
      </p:sp>
      <p:sp>
        <p:nvSpPr>
          <p:cNvPr id="56" name="Rectangle: Rounded Corners 55">
            <a:extLst>
              <a:ext uri="{FF2B5EF4-FFF2-40B4-BE49-F238E27FC236}">
                <a16:creationId xmlns:a16="http://schemas.microsoft.com/office/drawing/2014/main" id="{2ACAC22E-91E7-4851-A689-E33F8CC4A379}"/>
              </a:ext>
            </a:extLst>
          </p:cNvPr>
          <p:cNvSpPr/>
          <p:nvPr/>
        </p:nvSpPr>
        <p:spPr>
          <a:xfrm>
            <a:off x="1634388" y="4395676"/>
            <a:ext cx="4069179" cy="34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200" dirty="0"/>
              <a:t>Lagring, rapportering, forvaltning av metadata</a:t>
            </a:r>
          </a:p>
        </p:txBody>
      </p:sp>
      <p:sp>
        <p:nvSpPr>
          <p:cNvPr id="57" name="Rectangle: Rounded Corners 56">
            <a:extLst>
              <a:ext uri="{FF2B5EF4-FFF2-40B4-BE49-F238E27FC236}">
                <a16:creationId xmlns:a16="http://schemas.microsoft.com/office/drawing/2014/main" id="{D66BE847-122D-4C64-8393-CEA08E6EFF41}"/>
              </a:ext>
            </a:extLst>
          </p:cNvPr>
          <p:cNvSpPr/>
          <p:nvPr/>
        </p:nvSpPr>
        <p:spPr>
          <a:xfrm>
            <a:off x="1634388" y="4813041"/>
            <a:ext cx="4069179" cy="34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200" dirty="0"/>
              <a:t>Søk, gjenfinning, gjenbruk av data og interoperabilitet</a:t>
            </a:r>
          </a:p>
        </p:txBody>
      </p:sp>
      <p:sp>
        <p:nvSpPr>
          <p:cNvPr id="58" name="Rectangle: Rounded Corners 57">
            <a:extLst>
              <a:ext uri="{FF2B5EF4-FFF2-40B4-BE49-F238E27FC236}">
                <a16:creationId xmlns:a16="http://schemas.microsoft.com/office/drawing/2014/main" id="{FAA10441-87D3-4151-AF31-12315DB86E13}"/>
              </a:ext>
            </a:extLst>
          </p:cNvPr>
          <p:cNvSpPr/>
          <p:nvPr/>
        </p:nvSpPr>
        <p:spPr>
          <a:xfrm>
            <a:off x="1634388" y="5621121"/>
            <a:ext cx="4069179" cy="34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200" dirty="0"/>
              <a:t>Innsyn, duplisering, sladding og ekstrahering</a:t>
            </a:r>
          </a:p>
        </p:txBody>
      </p:sp>
      <p:sp>
        <p:nvSpPr>
          <p:cNvPr id="59" name="Rectangle: Rounded Corners 58">
            <a:extLst>
              <a:ext uri="{FF2B5EF4-FFF2-40B4-BE49-F238E27FC236}">
                <a16:creationId xmlns:a16="http://schemas.microsoft.com/office/drawing/2014/main" id="{05756E5D-813C-4848-8DD7-771DC875CAE9}"/>
              </a:ext>
            </a:extLst>
          </p:cNvPr>
          <p:cNvSpPr/>
          <p:nvPr/>
        </p:nvSpPr>
        <p:spPr>
          <a:xfrm>
            <a:off x="1634388" y="5217081"/>
            <a:ext cx="4069179" cy="34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200" dirty="0"/>
              <a:t>Tilgangsstyring og rettigheter</a:t>
            </a:r>
          </a:p>
        </p:txBody>
      </p:sp>
      <p:sp>
        <p:nvSpPr>
          <p:cNvPr id="60" name="Rectangle: Rounded Corners 59">
            <a:extLst>
              <a:ext uri="{FF2B5EF4-FFF2-40B4-BE49-F238E27FC236}">
                <a16:creationId xmlns:a16="http://schemas.microsoft.com/office/drawing/2014/main" id="{086EE401-898D-48EA-BFBB-BFE09BAD99BA}"/>
              </a:ext>
            </a:extLst>
          </p:cNvPr>
          <p:cNvSpPr/>
          <p:nvPr/>
        </p:nvSpPr>
        <p:spPr>
          <a:xfrm>
            <a:off x="1621412" y="6026624"/>
            <a:ext cx="4069179" cy="3458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algn="ctr"/>
            <a:r>
              <a:rPr lang="nb-NO" sz="1200" dirty="0"/>
              <a:t>Integrasjon: oppbygning og strukturelt innhold</a:t>
            </a:r>
          </a:p>
        </p:txBody>
      </p:sp>
      <p:cxnSp>
        <p:nvCxnSpPr>
          <p:cNvPr id="64" name="Straight Arrow Connector 63">
            <a:extLst>
              <a:ext uri="{FF2B5EF4-FFF2-40B4-BE49-F238E27FC236}">
                <a16:creationId xmlns:a16="http://schemas.microsoft.com/office/drawing/2014/main" id="{37211BB0-4026-480D-9131-2F6F37B87BB7}"/>
              </a:ext>
            </a:extLst>
          </p:cNvPr>
          <p:cNvCxnSpPr>
            <a:cxnSpLocks/>
          </p:cNvCxnSpPr>
          <p:nvPr/>
        </p:nvCxnSpPr>
        <p:spPr>
          <a:xfrm>
            <a:off x="6146115" y="3916586"/>
            <a:ext cx="1688123" cy="0"/>
          </a:xfrm>
          <a:prstGeom prst="straightConnector1">
            <a:avLst/>
          </a:prstGeom>
          <a:ln>
            <a:solidFill>
              <a:schemeClr val="tx1"/>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9068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E0D85E4-247B-4148-94D8-D2221E77D575}"/>
              </a:ext>
            </a:extLst>
          </p:cNvPr>
          <p:cNvSpPr>
            <a:spLocks noGrp="1"/>
          </p:cNvSpPr>
          <p:nvPr>
            <p:ph idx="1"/>
          </p:nvPr>
        </p:nvSpPr>
        <p:spPr>
          <a:xfrm>
            <a:off x="672498" y="2420648"/>
            <a:ext cx="5400600" cy="3328988"/>
          </a:xfrm>
        </p:spPr>
        <p:txBody>
          <a:bodyPr>
            <a:normAutofit/>
          </a:bodyP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pPr marL="285750" indent="-285750">
              <a:buFont typeface="Arial" panose="020B0604020202020204" pitchFamily="34" charset="0"/>
              <a:buChar char="•"/>
            </a:pPr>
            <a:r>
              <a:rPr lang="nb-NO" sz="1400" dirty="0">
                <a:latin typeface="Arial Nova Light" panose="020B0304020202020204" pitchFamily="34" charset="0"/>
              </a:rPr>
              <a:t>Test i reell anskaffelse</a:t>
            </a:r>
          </a:p>
          <a:p>
            <a:pPr marL="285750" indent="-285750">
              <a:buFont typeface="Arial" panose="020B0604020202020204" pitchFamily="34" charset="0"/>
              <a:buChar char="•"/>
            </a:pPr>
            <a:r>
              <a:rPr lang="nb-NO" sz="1400" dirty="0">
                <a:latin typeface="Arial Nova Light" panose="020B0304020202020204" pitchFamily="34" charset="0"/>
              </a:rPr>
              <a:t>Dokumentere erfaringer og implementere evt. endringer</a:t>
            </a:r>
          </a:p>
          <a:p>
            <a:pPr marL="285750" indent="-285750">
              <a:buFont typeface="Arial" panose="020B0604020202020204" pitchFamily="34" charset="0"/>
              <a:buChar char="•"/>
            </a:pPr>
            <a:r>
              <a:rPr lang="nb-NO" sz="1400" dirty="0">
                <a:latin typeface="Arial Nova Light" panose="020B0304020202020204" pitchFamily="34" charset="0"/>
              </a:rPr>
              <a:t>Strategi for informasjonsforvaltning</a:t>
            </a:r>
          </a:p>
          <a:p>
            <a:pPr marL="285750" indent="-285750">
              <a:buFont typeface="Arial" panose="020B0604020202020204" pitchFamily="34" charset="0"/>
              <a:buChar char="•"/>
            </a:pPr>
            <a:r>
              <a:rPr lang="nb-NO" sz="1400" dirty="0">
                <a:latin typeface="Arial Nova Light" panose="020B0304020202020204" pitchFamily="34" charset="0"/>
              </a:rPr>
              <a:t>Prinsipper for arkivarkitektur blir forankret i strategien når denne er klar og vil inngå i det strategiske grunnlaget for arbeid med informasjonsforvaltning</a:t>
            </a:r>
          </a:p>
          <a:p>
            <a:pPr marL="285750" indent="-285750">
              <a:buFont typeface="Arial" panose="020B0604020202020204" pitchFamily="34" charset="0"/>
              <a:buChar char="•"/>
            </a:pPr>
            <a:r>
              <a:rPr lang="nb-NO" sz="1400" dirty="0">
                <a:latin typeface="Arial Nova Light" panose="020B0304020202020204" pitchFamily="34" charset="0"/>
              </a:rPr>
              <a:t>Du finner prinsippene </a:t>
            </a:r>
            <a:r>
              <a:rPr lang="nb-NO" sz="1400" dirty="0">
                <a:latin typeface="Arial Nova Light" panose="020B0304020202020204" pitchFamily="34" charset="0"/>
                <a:hlinkClick r:id="rId3"/>
              </a:rPr>
              <a:t>her</a:t>
            </a:r>
            <a:r>
              <a:rPr lang="nb-NO" sz="1400" dirty="0">
                <a:latin typeface="Arial Nova Light" panose="020B0304020202020204" pitchFamily="34" charset="0"/>
              </a:rPr>
              <a:t> (under general på Teams SFIKT)</a:t>
            </a:r>
          </a:p>
        </p:txBody>
      </p:sp>
      <p:pic>
        <p:nvPicPr>
          <p:cNvPr id="6" name="Picture Placeholder 5">
            <a:extLst>
              <a:ext uri="{FF2B5EF4-FFF2-40B4-BE49-F238E27FC236}">
                <a16:creationId xmlns:a16="http://schemas.microsoft.com/office/drawing/2014/main" id="{17AFA4D9-227B-4B4B-91FE-6C6151B36C3C}"/>
              </a:ext>
            </a:extLst>
          </p:cNvPr>
          <p:cNvPicPr>
            <a:picLocks noGrp="1" noChangeAspect="1"/>
          </p:cNvPicPr>
          <p:nvPr>
            <p:ph type="pic" sz="quarter" idx="4294967295"/>
          </p:nvPr>
        </p:nvPicPr>
        <p:blipFill rotWithShape="1">
          <a:blip r:embed="rId4"/>
          <a:srcRect t="12500" b="12500"/>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5F5EB364-15F6-4091-88B1-8AF1E336A14E}"/>
              </a:ext>
            </a:extLst>
          </p:cNvPr>
          <p:cNvSpPr>
            <a:spLocks noGrp="1"/>
          </p:cNvSpPr>
          <p:nvPr>
            <p:ph type="title"/>
          </p:nvPr>
        </p:nvSpPr>
        <p:spPr>
          <a:xfrm>
            <a:off x="701145" y="1268760"/>
            <a:ext cx="7565981" cy="749499"/>
          </a:xfrm>
        </p:spPr>
        <p:txBody>
          <a:bodyPr>
            <a:normAutofit/>
          </a:bodyPr>
          <a:lstStyle>
            <a:defPPr>
              <a:defRPr lang="en-US"/>
            </a:defPPr>
            <a:lvl1pPr marL="0" algn="l" defTabSz="228562" rtl="0" eaLnBrk="1" latinLnBrk="0" hangingPunct="1">
              <a:defRPr sz="900" kern="1200">
                <a:solidFill>
                  <a:schemeClr val="tx1"/>
                </a:solidFill>
                <a:latin typeface="+mn-lt"/>
                <a:ea typeface="+mn-ea"/>
                <a:cs typeface="+mn-cs"/>
              </a:defRPr>
            </a:lvl1pPr>
            <a:lvl2pPr marL="228562" algn="l" defTabSz="228562" rtl="0" eaLnBrk="1" latinLnBrk="0" hangingPunct="1">
              <a:defRPr sz="900" kern="1200">
                <a:solidFill>
                  <a:schemeClr val="tx1"/>
                </a:solidFill>
                <a:latin typeface="+mn-lt"/>
                <a:ea typeface="+mn-ea"/>
                <a:cs typeface="+mn-cs"/>
              </a:defRPr>
            </a:lvl2pPr>
            <a:lvl3pPr marL="457126" algn="l" defTabSz="228562" rtl="0" eaLnBrk="1" latinLnBrk="0" hangingPunct="1">
              <a:defRPr sz="900" kern="1200">
                <a:solidFill>
                  <a:schemeClr val="tx1"/>
                </a:solidFill>
                <a:latin typeface="+mn-lt"/>
                <a:ea typeface="+mn-ea"/>
                <a:cs typeface="+mn-cs"/>
              </a:defRPr>
            </a:lvl3pPr>
            <a:lvl4pPr marL="685688" algn="l" defTabSz="228562" rtl="0" eaLnBrk="1" latinLnBrk="0" hangingPunct="1">
              <a:defRPr sz="900" kern="1200">
                <a:solidFill>
                  <a:schemeClr val="tx1"/>
                </a:solidFill>
                <a:latin typeface="+mn-lt"/>
                <a:ea typeface="+mn-ea"/>
                <a:cs typeface="+mn-cs"/>
              </a:defRPr>
            </a:lvl4pPr>
            <a:lvl5pPr marL="914252" algn="l" defTabSz="228562" rtl="0" eaLnBrk="1" latinLnBrk="0" hangingPunct="1">
              <a:defRPr sz="900" kern="1200">
                <a:solidFill>
                  <a:schemeClr val="tx1"/>
                </a:solidFill>
                <a:latin typeface="+mn-lt"/>
                <a:ea typeface="+mn-ea"/>
                <a:cs typeface="+mn-cs"/>
              </a:defRPr>
            </a:lvl5pPr>
            <a:lvl6pPr marL="1142814" algn="l" defTabSz="228562" rtl="0" eaLnBrk="1" latinLnBrk="0" hangingPunct="1">
              <a:defRPr sz="900" kern="1200">
                <a:solidFill>
                  <a:schemeClr val="tx1"/>
                </a:solidFill>
                <a:latin typeface="+mn-lt"/>
                <a:ea typeface="+mn-ea"/>
                <a:cs typeface="+mn-cs"/>
              </a:defRPr>
            </a:lvl6pPr>
            <a:lvl7pPr marL="1371378" algn="l" defTabSz="228562" rtl="0" eaLnBrk="1" latinLnBrk="0" hangingPunct="1">
              <a:defRPr sz="900" kern="1200">
                <a:solidFill>
                  <a:schemeClr val="tx1"/>
                </a:solidFill>
                <a:latin typeface="+mn-lt"/>
                <a:ea typeface="+mn-ea"/>
                <a:cs typeface="+mn-cs"/>
              </a:defRPr>
            </a:lvl7pPr>
            <a:lvl8pPr marL="1599940" algn="l" defTabSz="228562" rtl="0" eaLnBrk="1" latinLnBrk="0" hangingPunct="1">
              <a:defRPr sz="900" kern="1200">
                <a:solidFill>
                  <a:schemeClr val="tx1"/>
                </a:solidFill>
                <a:latin typeface="+mn-lt"/>
                <a:ea typeface="+mn-ea"/>
                <a:cs typeface="+mn-cs"/>
              </a:defRPr>
            </a:lvl8pPr>
            <a:lvl9pPr marL="1828502" algn="l" defTabSz="228562" rtl="0" eaLnBrk="1" latinLnBrk="0" hangingPunct="1">
              <a:defRPr sz="900" kern="1200">
                <a:solidFill>
                  <a:schemeClr val="tx1"/>
                </a:solidFill>
                <a:latin typeface="+mn-lt"/>
                <a:ea typeface="+mn-ea"/>
                <a:cs typeface="+mn-cs"/>
              </a:defRPr>
            </a:lvl9pPr>
          </a:lstStyle>
          <a:p>
            <a:r>
              <a:rPr lang="nb-NO" sz="2800" b="1" dirty="0">
                <a:latin typeface="Arial Nova Light" panose="020B0304020202020204" pitchFamily="34" charset="0"/>
              </a:rPr>
              <a:t>Veien videre </a:t>
            </a:r>
          </a:p>
        </p:txBody>
      </p:sp>
    </p:spTree>
    <p:extLst>
      <p:ext uri="{BB962C8B-B14F-4D97-AF65-F5344CB8AC3E}">
        <p14:creationId xmlns:p14="http://schemas.microsoft.com/office/powerpoint/2010/main" val="594806358"/>
      </p:ext>
    </p:extLst>
  </p:cSld>
  <p:clrMapOvr>
    <a:masterClrMapping/>
  </p:clrMapOvr>
</p:sld>
</file>

<file path=ppt/theme/theme1.xml><?xml version="1.0" encoding="utf-8"?>
<a:theme xmlns:a="http://schemas.openxmlformats.org/drawingml/2006/main" name="Office-tema">
  <a:themeElements>
    <a:clrScheme name="Blå">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ogn kommune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69BAD3-20DB-41F9-B501-0866E5795E40}" vid="{B1F824E6-7E68-4043-BA5F-FE626B4F5C7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9ec2044-f7c1-462a-ac18-2b4a3cf381b1" xsi:nil="true"/>
    <lcf76f155ced4ddcb4097134ff3c332f xmlns="83a2ef27-3f9e-4f7b-854e-3b9db50f987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C7C69C33E75F9489792E136B1FC43EF" ma:contentTypeVersion="16" ma:contentTypeDescription="Opprett et nytt dokument." ma:contentTypeScope="" ma:versionID="249a7fdd9354a9da3c45785dc412c727">
  <xsd:schema xmlns:xsd="http://www.w3.org/2001/XMLSchema" xmlns:xs="http://www.w3.org/2001/XMLSchema" xmlns:p="http://schemas.microsoft.com/office/2006/metadata/properties" xmlns:ns2="83a2ef27-3f9e-4f7b-854e-3b9db50f9873" xmlns:ns3="f9ec2044-f7c1-462a-ac18-2b4a3cf381b1" targetNamespace="http://schemas.microsoft.com/office/2006/metadata/properties" ma:root="true" ma:fieldsID="84d7a340966254f7af4582cd38d348ed" ns2:_="" ns3:_="">
    <xsd:import namespace="83a2ef27-3f9e-4f7b-854e-3b9db50f9873"/>
    <xsd:import namespace="f9ec2044-f7c1-462a-ac18-2b4a3cf381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2ef27-3f9e-4f7b-854e-3b9db50f98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73c82b88-bb73-4d70-b627-522eb78694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c2044-f7c1-462a-ac18-2b4a3cf381b1"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c64d1963-dd50-4b15-bbcc-7f279d9f9a73}" ma:internalName="TaxCatchAll" ma:showField="CatchAllData" ma:web="f9ec2044-f7c1-462a-ac18-2b4a3cf381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143CE5-7AAE-4F33-8222-179416315154}">
  <ds:schemaRefs>
    <ds:schemaRef ds:uri="http://www.w3.org/XML/1998/namespace"/>
    <ds:schemaRef ds:uri="83a2ef27-3f9e-4f7b-854e-3b9db50f9873"/>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9ec2044-f7c1-462a-ac18-2b4a3cf381b1"/>
    <ds:schemaRef ds:uri="http://purl.org/dc/terms/"/>
  </ds:schemaRefs>
</ds:datastoreItem>
</file>

<file path=customXml/itemProps2.xml><?xml version="1.0" encoding="utf-8"?>
<ds:datastoreItem xmlns:ds="http://schemas.openxmlformats.org/officeDocument/2006/customXml" ds:itemID="{00FB435F-4732-49B0-80C1-80064F5A3328}">
  <ds:schemaRefs>
    <ds:schemaRef ds:uri="http://schemas.microsoft.com/sharepoint/v3/contenttype/forms"/>
  </ds:schemaRefs>
</ds:datastoreItem>
</file>

<file path=customXml/itemProps3.xml><?xml version="1.0" encoding="utf-8"?>
<ds:datastoreItem xmlns:ds="http://schemas.openxmlformats.org/officeDocument/2006/customXml" ds:itemID="{87364271-6505-4812-8AE6-0CE6B42513BC}"/>
</file>

<file path=docProps/app.xml><?xml version="1.0" encoding="utf-8"?>
<Properties xmlns="http://schemas.openxmlformats.org/officeDocument/2006/extended-properties" xmlns:vt="http://schemas.openxmlformats.org/officeDocument/2006/docPropsVTypes">
  <Template>SFIKT mal</Template>
  <TotalTime>22</TotalTime>
  <Words>576</Words>
  <Application>Microsoft Office PowerPoint</Application>
  <PresentationFormat>Widescreen</PresentationFormat>
  <Paragraphs>71</Paragraphs>
  <Slides>7</Slides>
  <Notes>3</Notes>
  <HiddenSlides>0</HiddenSlides>
  <MMClips>0</MMClips>
  <ScaleCrop>false</ScaleCrop>
  <HeadingPairs>
    <vt:vector size="4" baseType="variant">
      <vt:variant>
        <vt:lpstr>Tema</vt:lpstr>
      </vt:variant>
      <vt:variant>
        <vt:i4>1</vt:i4>
      </vt:variant>
      <vt:variant>
        <vt:lpstr>Lysbildetitler</vt:lpstr>
      </vt:variant>
      <vt:variant>
        <vt:i4>7</vt:i4>
      </vt:variant>
    </vt:vector>
  </HeadingPairs>
  <TitlesOfParts>
    <vt:vector size="8" baseType="lpstr">
      <vt:lpstr>Office-tema</vt:lpstr>
      <vt:lpstr>Prinsipper for arkivarkitektur i StorFollo</vt:lpstr>
      <vt:lpstr>Dette er en kort informasjon om prinsipper for arkivarkitektur</vt:lpstr>
      <vt:lpstr>Utfordringer og bakgrunn for arbeidet</vt:lpstr>
      <vt:lpstr>Målbildet</vt:lpstr>
      <vt:lpstr>Veien til prinsippene</vt:lpstr>
      <vt:lpstr>Prinsipielle krav til anskaffelser av IKT-systemer: struktur</vt:lpstr>
      <vt:lpstr>Veien videre </vt:lpstr>
    </vt:vector>
  </TitlesOfParts>
  <Company>Frogn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Dette er en kort informasjon om prinsipper for arkivarkitektur</dc:title>
  <dc:creator>Marianne Dahl Martinsen</dc:creator>
  <cp:lastModifiedBy>Marianne Dahl Martinsen</cp:lastModifiedBy>
  <cp:revision>6</cp:revision>
  <dcterms:created xsi:type="dcterms:W3CDTF">2021-06-14T11:19:24Z</dcterms:created>
  <dcterms:modified xsi:type="dcterms:W3CDTF">2021-10-27T09:11:13Z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0x010100CC7C69C33E75F9489792E136B1FC43EF</vt:lpwstr>
  </property>
  <property fmtid="{D5CDD505-2E9C-101B-9397-08002B2CF9AE}" pid="3" name="_dlc_DocIdItemGuid">
    <vt:lpwstr>f197f9ed-9c7f-464d-bc51-5f4d720e3b4d</vt:lpwstr>
  </property>
  <property fmtid="{D5CDD505-2E9C-101B-9397-08002B2CF9AE}" pid="4" name="StikkordFront">
    <vt:lpwstr>612;#Microsoft Office|55340f48-5877-405d-81c5-5990c57a219b;#614;#PowerPoint|26059f18-6a83-4eae-ae87-36584223aa30</vt:lpwstr>
  </property>
  <property fmtid="{D5CDD505-2E9C-101B-9397-08002B2CF9AE}" pid="5" name="EnhetOgOmrade">
    <vt:lpwstr/>
  </property>
  <property fmtid="{D5CDD505-2E9C-101B-9397-08002B2CF9AE}" pid="6" name="DokumentRevisjonAnsvarlig">
    <vt:lpwstr/>
  </property>
</Properties>
</file>